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413" r:id="rId3"/>
    <p:sldId id="426" r:id="rId4"/>
    <p:sldId id="346" r:id="rId5"/>
    <p:sldId id="400" r:id="rId6"/>
    <p:sldId id="414" r:id="rId7"/>
    <p:sldId id="342" r:id="rId8"/>
    <p:sldId id="343" r:id="rId9"/>
    <p:sldId id="345" r:id="rId10"/>
    <p:sldId id="344" r:id="rId11"/>
    <p:sldId id="415" r:id="rId12"/>
    <p:sldId id="416" r:id="rId13"/>
    <p:sldId id="390" r:id="rId14"/>
    <p:sldId id="394" r:id="rId15"/>
    <p:sldId id="263" r:id="rId16"/>
    <p:sldId id="279" r:id="rId17"/>
    <p:sldId id="264" r:id="rId18"/>
    <p:sldId id="265" r:id="rId19"/>
    <p:sldId id="266" r:id="rId20"/>
    <p:sldId id="268" r:id="rId21"/>
    <p:sldId id="267" r:id="rId22"/>
    <p:sldId id="412" r:id="rId23"/>
    <p:sldId id="341" r:id="rId24"/>
    <p:sldId id="313" r:id="rId25"/>
    <p:sldId id="419" r:id="rId26"/>
    <p:sldId id="421" r:id="rId27"/>
    <p:sldId id="420" r:id="rId28"/>
    <p:sldId id="422" r:id="rId29"/>
    <p:sldId id="423" r:id="rId30"/>
    <p:sldId id="424" r:id="rId31"/>
    <p:sldId id="425" r:id="rId32"/>
    <p:sldId id="417" r:id="rId33"/>
    <p:sldId id="41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05"/>
    <p:restoredTop sz="96339"/>
  </p:normalViewPr>
  <p:slideViewPr>
    <p:cSldViewPr snapToGrid="0" snapToObjects="1">
      <p:cViewPr>
        <p:scale>
          <a:sx n="194" d="100"/>
          <a:sy n="194" d="100"/>
        </p:scale>
        <p:origin x="2184"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63E75-8F4A-C948-8850-A3EE4B191D24}" type="datetimeFigureOut">
              <a:rPr lang="en-US" smtClean="0"/>
              <a:t>10/2/22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0C532-23C2-1540-B705-4A6FFEF3ACED}" type="slidenum">
              <a:rPr lang="en-US" smtClean="0"/>
              <a:t>‹#›</a:t>
            </a:fld>
            <a:endParaRPr lang="en-US"/>
          </a:p>
        </p:txBody>
      </p:sp>
    </p:spTree>
    <p:extLst>
      <p:ext uri="{BB962C8B-B14F-4D97-AF65-F5344CB8AC3E}">
        <p14:creationId xmlns:p14="http://schemas.microsoft.com/office/powerpoint/2010/main" val="2581672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542654-7891-1140-A86A-3EC955C865AF}" type="datetime1">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64869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DD9F20-277C-7D4A-AAE0-5D832CCFA9B1}" type="datetime1">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28968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8128BB-BF98-3E49-8626-D7787A149956}" type="datetime1">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233503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0" y="6517611"/>
            <a:ext cx="2133600" cy="365125"/>
          </a:xfrm>
        </p:spPr>
        <p:txBody>
          <a:bodyPr/>
          <a:lstStyle/>
          <a:p>
            <a:fld id="{1EEE0200-578E-1340-BF69-5E59A775A3BD}" type="datetime1">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6492875"/>
            <a:ext cx="2133600" cy="365125"/>
          </a:xfrm>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57493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F70-ED0E-C049-80FB-427DFD60C643}" type="datetime1">
              <a:rPr lang="en-US" smtClean="0"/>
              <a:t>10/2/22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51361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0A5C6B-33AF-2249-814B-261665024ECF}" type="datetime1">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83528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FF2FBC-5A69-2845-ADFB-02C665C983A0}" type="datetime1">
              <a:rPr lang="en-US" smtClean="0"/>
              <a:t>10/2/22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70179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6FFB2E-B076-A342-823F-19EAC28E6E5E}" type="datetime1">
              <a:rPr lang="en-US" smtClean="0"/>
              <a:t>10/2/22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4315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B52D5-8365-284B-AB22-234CBABEF7A5}" type="datetime1">
              <a:rPr lang="en-US" smtClean="0"/>
              <a:t>10/2/22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51317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625579-E015-4047-940C-19AAE37DDE07}" type="datetime1">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84249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87EA5-6FB4-F443-9134-B61B20B34D4F}" type="datetime1">
              <a:rPr lang="en-US" smtClean="0"/>
              <a:t>10/2/22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89385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777"/>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37224"/>
            <a:ext cx="8229600" cy="498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6630EA72-6A2E-564F-A446-5F484C63DF6B}" type="datetime1">
              <a:rPr lang="en-US" smtClean="0"/>
              <a:t>10/2/22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002C0F9A-4125-8B4D-86A9-E0D40D050B7B}" type="slidenum">
              <a:rPr lang="en-US" smtClean="0"/>
              <a:pPr/>
              <a:t>‹#›</a:t>
            </a:fld>
            <a:endParaRPr lang="en-US" dirty="0"/>
          </a:p>
        </p:txBody>
      </p:sp>
    </p:spTree>
    <p:extLst>
      <p:ext uri="{BB962C8B-B14F-4D97-AF65-F5344CB8AC3E}">
        <p14:creationId xmlns:p14="http://schemas.microsoft.com/office/powerpoint/2010/main" val="231023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ct val="20000"/>
        </a:spcBef>
        <a:buFont typeface="Arial"/>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457200" rtl="0" eaLnBrk="1" latinLnBrk="0" hangingPunct="1">
        <a:spcBef>
          <a:spcPct val="20000"/>
        </a:spcBef>
        <a:buFont typeface="Arial"/>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bay.com/itm/294228621200"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USB" TargetMode="External"/><Relationship Id="rId2" Type="http://schemas.openxmlformats.org/officeDocument/2006/relationships/hyperlink" Target="https://www.edn.com/polishing-a-turd/"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mathworks.com/products/hardware/arduino.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Troubleshooting</a:t>
            </a:r>
          </a:p>
        </p:txBody>
      </p:sp>
      <p:sp>
        <p:nvSpPr>
          <p:cNvPr id="3" name="Subtitle 2"/>
          <p:cNvSpPr>
            <a:spLocks noGrp="1"/>
          </p:cNvSpPr>
          <p:nvPr>
            <p:ph type="subTitle" idx="1"/>
          </p:nvPr>
        </p:nvSpPr>
        <p:spPr/>
        <p:txBody>
          <a:bodyPr/>
          <a:lstStyle/>
          <a:p>
            <a:r>
              <a:rPr lang="en-US" dirty="0"/>
              <a:t>Week 7a</a:t>
            </a:r>
          </a:p>
        </p:txBody>
      </p:sp>
      <p:sp>
        <p:nvSpPr>
          <p:cNvPr id="5" name="Slide Number Placeholder 4">
            <a:extLst>
              <a:ext uri="{FF2B5EF4-FFF2-40B4-BE49-F238E27FC236}">
                <a16:creationId xmlns:a16="http://schemas.microsoft.com/office/drawing/2014/main" id="{03F32E2C-1511-7A46-A19E-1E7598F91A99}"/>
              </a:ext>
            </a:extLst>
          </p:cNvPr>
          <p:cNvSpPr>
            <a:spLocks noGrp="1"/>
          </p:cNvSpPr>
          <p:nvPr>
            <p:ph type="sldNum" sz="quarter" idx="12"/>
          </p:nvPr>
        </p:nvSpPr>
        <p:spPr/>
        <p:txBody>
          <a:bodyPr/>
          <a:lstStyle/>
          <a:p>
            <a:fld id="{002C0F9A-4125-8B4D-86A9-E0D40D050B7B}" type="slidenum">
              <a:rPr lang="en-US" smtClean="0"/>
              <a:t>1</a:t>
            </a:fld>
            <a:endParaRPr lang="en-US"/>
          </a:p>
        </p:txBody>
      </p:sp>
    </p:spTree>
    <p:extLst>
      <p:ext uri="{BB962C8B-B14F-4D97-AF65-F5344CB8AC3E}">
        <p14:creationId xmlns:p14="http://schemas.microsoft.com/office/powerpoint/2010/main" val="245298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044-1CDF-030E-C25B-FDB7FC127660}"/>
              </a:ext>
            </a:extLst>
          </p:cNvPr>
          <p:cNvSpPr>
            <a:spLocks noGrp="1"/>
          </p:cNvSpPr>
          <p:nvPr>
            <p:ph type="title"/>
          </p:nvPr>
        </p:nvSpPr>
        <p:spPr/>
        <p:txBody>
          <a:bodyPr/>
          <a:lstStyle/>
          <a:p>
            <a:r>
              <a:rPr lang="en-US" dirty="0"/>
              <a:t>Let’s confront misconceptions</a:t>
            </a:r>
          </a:p>
        </p:txBody>
      </p:sp>
      <p:sp>
        <p:nvSpPr>
          <p:cNvPr id="3" name="Content Placeholder 2">
            <a:extLst>
              <a:ext uri="{FF2B5EF4-FFF2-40B4-BE49-F238E27FC236}">
                <a16:creationId xmlns:a16="http://schemas.microsoft.com/office/drawing/2014/main" id="{98951429-2CB3-E08D-10DC-80F08F181C70}"/>
              </a:ext>
            </a:extLst>
          </p:cNvPr>
          <p:cNvSpPr>
            <a:spLocks noGrp="1"/>
          </p:cNvSpPr>
          <p:nvPr>
            <p:ph idx="1"/>
          </p:nvPr>
        </p:nvSpPr>
        <p:spPr>
          <a:xfrm>
            <a:off x="457200" y="1295400"/>
            <a:ext cx="8229600" cy="4830763"/>
          </a:xfrm>
        </p:spPr>
        <p:txBody>
          <a:bodyPr>
            <a:normAutofit lnSpcReduction="10000"/>
          </a:bodyPr>
          <a:lstStyle/>
          <a:p>
            <a:r>
              <a:rPr lang="en-US" dirty="0"/>
              <a:t>Most of your LM317 lab reports did not convince me that your power supplies were working </a:t>
            </a:r>
          </a:p>
          <a:p>
            <a:pPr lvl="1"/>
            <a:r>
              <a:rPr lang="en-US" dirty="0"/>
              <a:t>How can you get a C = satisfactory, or B = very good, or A = excellent grade for something that doesn’t work, that doesn’t achieve it’s stated objective? </a:t>
            </a:r>
          </a:p>
          <a:p>
            <a:r>
              <a:rPr lang="en-US" dirty="0"/>
              <a:t>The prompt: </a:t>
            </a:r>
            <a:r>
              <a:rPr lang="en-US" sz="1800" dirty="0"/>
              <a:t>(I’m giving you lots of direction, but you </a:t>
            </a:r>
            <a:r>
              <a:rPr lang="en-US" sz="1800" dirty="0" err="1"/>
              <a:t>gotta</a:t>
            </a:r>
            <a:r>
              <a:rPr lang="en-US" sz="1800" dirty="0"/>
              <a:t> walk …)</a:t>
            </a:r>
            <a:endParaRPr lang="en-US" dirty="0"/>
          </a:p>
          <a:p>
            <a:pPr lvl="1"/>
            <a:r>
              <a:rPr lang="en-US" sz="1800" b="0" i="0" u="none" strike="noStrike" dirty="0">
                <a:solidFill>
                  <a:srgbClr val="2D3B45"/>
                </a:solidFill>
                <a:effectLst/>
                <a:latin typeface="Lato Extended"/>
              </a:rPr>
              <a:t>Objective: build an adjustable DC power supply. </a:t>
            </a:r>
          </a:p>
          <a:p>
            <a:pPr lvl="1"/>
            <a:r>
              <a:rPr lang="en-US" sz="1800" b="0" i="0" u="none" strike="noStrike" dirty="0">
                <a:solidFill>
                  <a:srgbClr val="2D3B45"/>
                </a:solidFill>
                <a:effectLst/>
                <a:latin typeface="Lato Extended"/>
              </a:rPr>
              <a:t>Methods: describe the design (include schematic), construction techniques, and testing methods. </a:t>
            </a:r>
            <a:r>
              <a:rPr lang="en-US" sz="1800" b="0" i="0" u="none" strike="noStrike" dirty="0">
                <a:solidFill>
                  <a:srgbClr val="FF0000"/>
                </a:solidFill>
                <a:effectLst/>
                <a:latin typeface="Lato Extended"/>
              </a:rPr>
              <a:t>[Did you breadboard?]</a:t>
            </a:r>
            <a:endParaRPr lang="en-US" sz="1800" b="0" i="0" u="none" strike="noStrike" dirty="0">
              <a:solidFill>
                <a:srgbClr val="2D3B45"/>
              </a:solidFill>
              <a:effectLst/>
              <a:latin typeface="Lato Extended"/>
            </a:endParaRPr>
          </a:p>
          <a:p>
            <a:pPr lvl="1"/>
            <a:r>
              <a:rPr lang="en-US" sz="1800" b="0" i="0" u="none" strike="noStrike" dirty="0">
                <a:solidFill>
                  <a:srgbClr val="2D3B45"/>
                </a:solidFill>
                <a:effectLst/>
                <a:latin typeface="Lato Extended"/>
              </a:rPr>
              <a:t>Results: Include photos of both sides of the board. </a:t>
            </a:r>
            <a:r>
              <a:rPr lang="en-US" sz="1800" b="0" i="0" u="none" strike="noStrike" dirty="0">
                <a:solidFill>
                  <a:srgbClr val="FF0000"/>
                </a:solidFill>
                <a:effectLst/>
                <a:latin typeface="Lato Extended"/>
              </a:rPr>
              <a:t>Have your 3-digit display working and indicate the min and max voltages that you measured. With voltage set ~10V, briefly (because it will get hot) connect a 100 ohm resistor to the output and note how well the voltage is regulated (can you estimate the power supply's Thevenin resistance?).</a:t>
            </a:r>
          </a:p>
          <a:p>
            <a:pPr lvl="1"/>
            <a:r>
              <a:rPr lang="en-US" sz="1800" b="0" i="0" u="none" strike="noStrike" dirty="0">
                <a:solidFill>
                  <a:srgbClr val="2D3B45"/>
                </a:solidFill>
                <a:effectLst/>
                <a:latin typeface="Lato Extended"/>
              </a:rPr>
              <a:t>Discussion: What did you learn? Any surprises? Any suggestions to your future self or someone else on how to troubleshoot it? </a:t>
            </a:r>
          </a:p>
          <a:p>
            <a:pPr lvl="1"/>
            <a:endParaRPr lang="en-US" dirty="0"/>
          </a:p>
        </p:txBody>
      </p:sp>
    </p:spTree>
    <p:extLst>
      <p:ext uri="{BB962C8B-B14F-4D97-AF65-F5344CB8AC3E}">
        <p14:creationId xmlns:p14="http://schemas.microsoft.com/office/powerpoint/2010/main" val="1382176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48E9-1B6F-6C9A-4B6F-379FF48B5DCA}"/>
              </a:ext>
            </a:extLst>
          </p:cNvPr>
          <p:cNvSpPr>
            <a:spLocks noGrp="1"/>
          </p:cNvSpPr>
          <p:nvPr>
            <p:ph type="title"/>
          </p:nvPr>
        </p:nvSpPr>
        <p:spPr/>
        <p:txBody>
          <a:bodyPr/>
          <a:lstStyle/>
          <a:p>
            <a:r>
              <a:rPr lang="en-US" dirty="0"/>
              <a:t>Schematics</a:t>
            </a:r>
          </a:p>
        </p:txBody>
      </p:sp>
      <p:sp>
        <p:nvSpPr>
          <p:cNvPr id="3" name="Content Placeholder 2">
            <a:extLst>
              <a:ext uri="{FF2B5EF4-FFF2-40B4-BE49-F238E27FC236}">
                <a16:creationId xmlns:a16="http://schemas.microsoft.com/office/drawing/2014/main" id="{CBA5F348-3BA1-2D14-518E-EA7B7029372C}"/>
              </a:ext>
            </a:extLst>
          </p:cNvPr>
          <p:cNvSpPr>
            <a:spLocks noGrp="1"/>
          </p:cNvSpPr>
          <p:nvPr>
            <p:ph idx="1"/>
          </p:nvPr>
        </p:nvSpPr>
        <p:spPr/>
        <p:txBody>
          <a:bodyPr/>
          <a:lstStyle/>
          <a:p>
            <a:r>
              <a:rPr lang="en-US" dirty="0"/>
              <a:t>Are a graphical language to help us think and communicate</a:t>
            </a:r>
          </a:p>
          <a:p>
            <a:r>
              <a:rPr lang="en-US" dirty="0"/>
              <a:t>They don’t convey their history and evolution – to do that, you need to draw more than one … </a:t>
            </a:r>
          </a:p>
          <a:p>
            <a:r>
              <a:rPr lang="en-US" dirty="0"/>
              <a:t>I’m not smart enough to understand this one:</a:t>
            </a:r>
          </a:p>
          <a:p>
            <a:pPr lvl="1"/>
            <a:r>
              <a:rPr lang="en-US" dirty="0"/>
              <a:t>Too many loops, unidentified components, is the vertical wire next to </a:t>
            </a:r>
            <a:r>
              <a:rPr lang="en-US" dirty="0" err="1"/>
              <a:t>Vk</a:t>
            </a:r>
            <a:r>
              <a:rPr lang="en-US" dirty="0"/>
              <a:t> (?) connected (no dots indicating connections)?; is the pin on right labeled 2 the circuit’s output [No], … </a:t>
            </a:r>
          </a:p>
          <a:p>
            <a:pPr lvl="1"/>
            <a:r>
              <a:rPr lang="en-US" dirty="0"/>
              <a:t>Unless you’re much better</a:t>
            </a:r>
            <a:br>
              <a:rPr lang="en-US" dirty="0"/>
            </a:br>
            <a:r>
              <a:rPr lang="en-US" dirty="0"/>
              <a:t>than me at reading schematics,</a:t>
            </a:r>
            <a:br>
              <a:rPr lang="en-US" dirty="0"/>
            </a:br>
            <a:r>
              <a:rPr lang="en-US" dirty="0"/>
              <a:t>(with 40+ years of practice).</a:t>
            </a:r>
            <a:br>
              <a:rPr lang="en-US" dirty="0"/>
            </a:br>
            <a:r>
              <a:rPr lang="en-US" dirty="0"/>
              <a:t>this won’t help you much …</a:t>
            </a:r>
          </a:p>
          <a:p>
            <a:pPr marL="457200" lvl="1" indent="0">
              <a:buNone/>
            </a:pPr>
            <a:endParaRPr lang="en-US" dirty="0"/>
          </a:p>
        </p:txBody>
      </p:sp>
      <p:sp>
        <p:nvSpPr>
          <p:cNvPr id="4" name="Slide Number Placeholder 3">
            <a:extLst>
              <a:ext uri="{FF2B5EF4-FFF2-40B4-BE49-F238E27FC236}">
                <a16:creationId xmlns:a16="http://schemas.microsoft.com/office/drawing/2014/main" id="{76F8DECD-120F-BA07-3FCA-26A4CFD4D941}"/>
              </a:ext>
            </a:extLst>
          </p:cNvPr>
          <p:cNvSpPr>
            <a:spLocks noGrp="1"/>
          </p:cNvSpPr>
          <p:nvPr>
            <p:ph type="sldNum" sz="quarter" idx="12"/>
          </p:nvPr>
        </p:nvSpPr>
        <p:spPr/>
        <p:txBody>
          <a:bodyPr/>
          <a:lstStyle/>
          <a:p>
            <a:fld id="{002C0F9A-4125-8B4D-86A9-E0D40D050B7B}" type="slidenum">
              <a:rPr lang="en-US" smtClean="0"/>
              <a:t>11</a:t>
            </a:fld>
            <a:endParaRPr lang="en-US"/>
          </a:p>
        </p:txBody>
      </p:sp>
      <p:pic>
        <p:nvPicPr>
          <p:cNvPr id="5" name="Picture 4" descr="Diagram, schematic&#10;&#10;Description automatically generated">
            <a:extLst>
              <a:ext uri="{FF2B5EF4-FFF2-40B4-BE49-F238E27FC236}">
                <a16:creationId xmlns:a16="http://schemas.microsoft.com/office/drawing/2014/main" id="{A13D73C9-A4F3-DCF5-1FD6-F56D932A5AEB}"/>
              </a:ext>
            </a:extLst>
          </p:cNvPr>
          <p:cNvPicPr>
            <a:picLocks noChangeAspect="1"/>
          </p:cNvPicPr>
          <p:nvPr/>
        </p:nvPicPr>
        <p:blipFill>
          <a:blip r:embed="rId2"/>
          <a:stretch>
            <a:fillRect/>
          </a:stretch>
        </p:blipFill>
        <p:spPr>
          <a:xfrm>
            <a:off x="4406900" y="3920024"/>
            <a:ext cx="4279900" cy="2679700"/>
          </a:xfrm>
          <a:prstGeom prst="rect">
            <a:avLst/>
          </a:prstGeom>
        </p:spPr>
      </p:pic>
    </p:spTree>
    <p:extLst>
      <p:ext uri="{BB962C8B-B14F-4D97-AF65-F5344CB8AC3E}">
        <p14:creationId xmlns:p14="http://schemas.microsoft.com/office/powerpoint/2010/main" val="422079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87E5-3C78-A41B-AE92-ECD8E0D6F3C4}"/>
              </a:ext>
            </a:extLst>
          </p:cNvPr>
          <p:cNvSpPr>
            <a:spLocks noGrp="1"/>
          </p:cNvSpPr>
          <p:nvPr>
            <p:ph type="title"/>
          </p:nvPr>
        </p:nvSpPr>
        <p:spPr/>
        <p:txBody>
          <a:bodyPr/>
          <a:lstStyle/>
          <a:p>
            <a:r>
              <a:rPr lang="en-US" dirty="0"/>
              <a:t>Schematic hints</a:t>
            </a:r>
          </a:p>
        </p:txBody>
      </p:sp>
      <p:sp>
        <p:nvSpPr>
          <p:cNvPr id="3" name="Content Placeholder 2">
            <a:extLst>
              <a:ext uri="{FF2B5EF4-FFF2-40B4-BE49-F238E27FC236}">
                <a16:creationId xmlns:a16="http://schemas.microsoft.com/office/drawing/2014/main" id="{29B54954-E812-5535-3D61-EAA77F4CFD51}"/>
              </a:ext>
            </a:extLst>
          </p:cNvPr>
          <p:cNvSpPr>
            <a:spLocks noGrp="1"/>
          </p:cNvSpPr>
          <p:nvPr>
            <p:ph idx="1"/>
          </p:nvPr>
        </p:nvSpPr>
        <p:spPr/>
        <p:txBody>
          <a:bodyPr>
            <a:normAutofit fontScale="92500" lnSpcReduction="10000"/>
          </a:bodyPr>
          <a:lstStyle/>
          <a:p>
            <a:r>
              <a:rPr lang="en-US" dirty="0"/>
              <a:t>Practice observing &amp; remembering, details and copy the patterns you see others use</a:t>
            </a:r>
          </a:p>
          <a:p>
            <a:r>
              <a:rPr lang="en-US" dirty="0"/>
              <a:t>Label inputs and outputs, e.g., Vin, </a:t>
            </a:r>
            <a:r>
              <a:rPr lang="en-US" dirty="0" err="1"/>
              <a:t>Vout</a:t>
            </a:r>
            <a:r>
              <a:rPr lang="en-US" dirty="0"/>
              <a:t>, … </a:t>
            </a:r>
          </a:p>
          <a:p>
            <a:r>
              <a:rPr lang="en-US" dirty="0"/>
              <a:t>Name every part, e.g., R1, C1, L1, D1, Q1 (or T1), … </a:t>
            </a:r>
          </a:p>
          <a:p>
            <a:r>
              <a:rPr lang="en-US" dirty="0"/>
              <a:t>Use ground symbols and power symbols (e.g., +5, </a:t>
            </a:r>
            <a:r>
              <a:rPr lang="en-US" dirty="0" err="1"/>
              <a:t>Vcc</a:t>
            </a:r>
            <a:r>
              <a:rPr lang="en-US" dirty="0"/>
              <a:t>, …), to reduce the number of crisscrossing wires</a:t>
            </a:r>
          </a:p>
          <a:p>
            <a:r>
              <a:rPr lang="en-US" dirty="0"/>
              <a:t>Try to make signals or power flow left to right and top to bottom (when possible)</a:t>
            </a:r>
          </a:p>
          <a:p>
            <a:r>
              <a:rPr lang="en-US" dirty="0"/>
              <a:t>Use a ruler, graph paper, … to make your drawings neater</a:t>
            </a:r>
          </a:p>
          <a:p>
            <a:pPr lvl="1"/>
            <a:r>
              <a:rPr lang="en-US" dirty="0"/>
              <a:t>Mechanical pencil and a </a:t>
            </a:r>
            <a:r>
              <a:rPr lang="en-US" u="sng" dirty="0"/>
              <a:t>good</a:t>
            </a:r>
            <a:r>
              <a:rPr lang="en-US" dirty="0"/>
              <a:t> eraser help</a:t>
            </a:r>
          </a:p>
          <a:p>
            <a:r>
              <a:rPr lang="en-US" dirty="0"/>
              <a:t>Being neat is never penalized, being messy can be … </a:t>
            </a:r>
          </a:p>
          <a:p>
            <a:pPr lvl="1"/>
            <a:r>
              <a:rPr lang="en-US" dirty="0"/>
              <a:t>Practice habits that will help you hold and advance in jobs</a:t>
            </a:r>
          </a:p>
          <a:p>
            <a:r>
              <a:rPr lang="en-US" dirty="0"/>
              <a:t>Double and triple check – mistakes get much more costly in time and effort to fix the longer they persist</a:t>
            </a:r>
          </a:p>
        </p:txBody>
      </p:sp>
      <p:sp>
        <p:nvSpPr>
          <p:cNvPr id="4" name="Slide Number Placeholder 3">
            <a:extLst>
              <a:ext uri="{FF2B5EF4-FFF2-40B4-BE49-F238E27FC236}">
                <a16:creationId xmlns:a16="http://schemas.microsoft.com/office/drawing/2014/main" id="{FA3DD36C-866D-9E1D-8F2D-22FBA55A746A}"/>
              </a:ext>
            </a:extLst>
          </p:cNvPr>
          <p:cNvSpPr>
            <a:spLocks noGrp="1"/>
          </p:cNvSpPr>
          <p:nvPr>
            <p:ph type="sldNum" sz="quarter" idx="12"/>
          </p:nvPr>
        </p:nvSpPr>
        <p:spPr/>
        <p:txBody>
          <a:bodyPr/>
          <a:lstStyle/>
          <a:p>
            <a:fld id="{002C0F9A-4125-8B4D-86A9-E0D40D050B7B}" type="slidenum">
              <a:rPr lang="en-US" smtClean="0"/>
              <a:t>12</a:t>
            </a:fld>
            <a:endParaRPr lang="en-US"/>
          </a:p>
        </p:txBody>
      </p:sp>
    </p:spTree>
    <p:extLst>
      <p:ext uri="{BB962C8B-B14F-4D97-AF65-F5344CB8AC3E}">
        <p14:creationId xmlns:p14="http://schemas.microsoft.com/office/powerpoint/2010/main" val="376949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B4AF-B565-4949-916B-E44968068B74}"/>
              </a:ext>
            </a:extLst>
          </p:cNvPr>
          <p:cNvSpPr>
            <a:spLocks noGrp="1"/>
          </p:cNvSpPr>
          <p:nvPr>
            <p:ph type="title"/>
          </p:nvPr>
        </p:nvSpPr>
        <p:spPr/>
        <p:txBody>
          <a:bodyPr/>
          <a:lstStyle/>
          <a:p>
            <a:r>
              <a:rPr lang="en-US" dirty="0"/>
              <a:t>DC Power Supply Lab Comments</a:t>
            </a:r>
          </a:p>
        </p:txBody>
      </p:sp>
      <p:sp>
        <p:nvSpPr>
          <p:cNvPr id="3" name="Content Placeholder 2">
            <a:extLst>
              <a:ext uri="{FF2B5EF4-FFF2-40B4-BE49-F238E27FC236}">
                <a16:creationId xmlns:a16="http://schemas.microsoft.com/office/drawing/2014/main" id="{A4B1C46F-02F8-824E-ABBD-352B90A0CA29}"/>
              </a:ext>
            </a:extLst>
          </p:cNvPr>
          <p:cNvSpPr>
            <a:spLocks noGrp="1"/>
          </p:cNvSpPr>
          <p:nvPr>
            <p:ph idx="1"/>
          </p:nvPr>
        </p:nvSpPr>
        <p:spPr/>
        <p:txBody>
          <a:bodyPr>
            <a:normAutofit/>
          </a:bodyPr>
          <a:lstStyle/>
          <a:p>
            <a:r>
              <a:rPr lang="en-US" dirty="0"/>
              <a:t>Methods </a:t>
            </a:r>
          </a:p>
          <a:p>
            <a:pPr lvl="1"/>
            <a:r>
              <a:rPr lang="en-US" dirty="0"/>
              <a:t>“I used relevant data and figures in the datasheet …” is too vague to be useful. Be explicit, which data, which figure led you to which engineering decision? </a:t>
            </a:r>
          </a:p>
          <a:p>
            <a:pPr lvl="1"/>
            <a:r>
              <a:rPr lang="en-US" dirty="0"/>
              <a:t>You’re describing a path through the jungle of data. What are the landmarks or features that guide you? Just following </a:t>
            </a:r>
            <a:r>
              <a:rPr lang="en-US" dirty="0" err="1"/>
              <a:t>Rasnow</a:t>
            </a:r>
            <a:r>
              <a:rPr lang="en-US" dirty="0"/>
              <a:t> doesn’t teach you how to navigate this intellectual terrain … </a:t>
            </a:r>
          </a:p>
          <a:p>
            <a:pPr lvl="1"/>
            <a:r>
              <a:rPr lang="en-US" dirty="0"/>
              <a:t>Significant figs. Is 39.98±.49mV </a:t>
            </a:r>
            <a:r>
              <a:rPr lang="en-US" i="1" dirty="0"/>
              <a:t>identical</a:t>
            </a:r>
            <a:r>
              <a:rPr lang="en-US" dirty="0"/>
              <a:t> to 40±.5? </a:t>
            </a:r>
          </a:p>
          <a:p>
            <a:pPr lvl="2"/>
            <a:r>
              <a:rPr lang="en-US" dirty="0"/>
              <a:t>Numerically, yes, but conceptually, the later (simpler) one is BETTER</a:t>
            </a:r>
          </a:p>
          <a:p>
            <a:r>
              <a:rPr lang="en-US" dirty="0"/>
              <a:t>Strain relieve wires that can move or pull (and never use solid wires if they’re going wiggle or move)</a:t>
            </a:r>
            <a:br>
              <a:rPr lang="en-US" dirty="0"/>
            </a:br>
            <a:r>
              <a:rPr lang="en-US" dirty="0"/>
              <a:t> </a:t>
            </a:r>
          </a:p>
        </p:txBody>
      </p:sp>
    </p:spTree>
    <p:extLst>
      <p:ext uri="{BB962C8B-B14F-4D97-AF65-F5344CB8AC3E}">
        <p14:creationId xmlns:p14="http://schemas.microsoft.com/office/powerpoint/2010/main" val="3308927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B4AF-B565-4949-916B-E44968068B74}"/>
              </a:ext>
            </a:extLst>
          </p:cNvPr>
          <p:cNvSpPr>
            <a:spLocks noGrp="1"/>
          </p:cNvSpPr>
          <p:nvPr>
            <p:ph type="title"/>
          </p:nvPr>
        </p:nvSpPr>
        <p:spPr/>
        <p:txBody>
          <a:bodyPr/>
          <a:lstStyle/>
          <a:p>
            <a:r>
              <a:rPr lang="en-US" dirty="0"/>
              <a:t>DC Power Supply Lab Comments</a:t>
            </a:r>
          </a:p>
        </p:txBody>
      </p:sp>
      <p:sp>
        <p:nvSpPr>
          <p:cNvPr id="3" name="Content Placeholder 2">
            <a:extLst>
              <a:ext uri="{FF2B5EF4-FFF2-40B4-BE49-F238E27FC236}">
                <a16:creationId xmlns:a16="http://schemas.microsoft.com/office/drawing/2014/main" id="{A4B1C46F-02F8-824E-ABBD-352B90A0CA29}"/>
              </a:ext>
            </a:extLst>
          </p:cNvPr>
          <p:cNvSpPr>
            <a:spLocks noGrp="1"/>
          </p:cNvSpPr>
          <p:nvPr>
            <p:ph idx="1"/>
          </p:nvPr>
        </p:nvSpPr>
        <p:spPr>
          <a:xfrm>
            <a:off x="250372" y="1371600"/>
            <a:ext cx="7772400" cy="4800600"/>
          </a:xfrm>
        </p:spPr>
        <p:txBody>
          <a:bodyPr>
            <a:normAutofit fontScale="92500"/>
          </a:bodyPr>
          <a:lstStyle/>
          <a:p>
            <a:r>
              <a:rPr lang="en-US" sz="2000" dirty="0"/>
              <a:t>Bending component leads</a:t>
            </a:r>
          </a:p>
          <a:p>
            <a:pPr lvl="1"/>
            <a:r>
              <a:rPr lang="en-US" sz="1800" dirty="0"/>
              <a:t>Leads should come straight out of </a:t>
            </a:r>
            <a:br>
              <a:rPr lang="en-US" sz="1800" dirty="0"/>
            </a:br>
            <a:r>
              <a:rPr lang="en-US" sz="1800" dirty="0"/>
              <a:t>parts and then bend without a kink</a:t>
            </a:r>
          </a:p>
          <a:p>
            <a:pPr lvl="1"/>
            <a:r>
              <a:rPr lang="en-US" sz="1800" dirty="0"/>
              <a:t>If they bend against the part, it can </a:t>
            </a:r>
            <a:br>
              <a:rPr lang="en-US" sz="1800" dirty="0"/>
            </a:br>
            <a:r>
              <a:rPr lang="en-US" sz="1800" dirty="0"/>
              <a:t>cause stresses leading to failure </a:t>
            </a:r>
            <a:br>
              <a:rPr lang="en-US" sz="1800" dirty="0"/>
            </a:br>
            <a:r>
              <a:rPr lang="en-US" sz="1800" dirty="0"/>
              <a:t>(especially in aerospace and high </a:t>
            </a:r>
            <a:br>
              <a:rPr lang="en-US" sz="1800" dirty="0"/>
            </a:br>
            <a:r>
              <a:rPr lang="en-US" sz="1800" dirty="0"/>
              <a:t>vibration/thermal/g-force environments)</a:t>
            </a:r>
          </a:p>
          <a:p>
            <a:pPr lvl="1"/>
            <a:r>
              <a:rPr lang="en-US" sz="1800" dirty="0"/>
              <a:t>This is a good habit to start adopting now</a:t>
            </a:r>
          </a:p>
          <a:p>
            <a:r>
              <a:rPr lang="en-US" sz="2000" dirty="0"/>
              <a:t>Photoshopping – crop, rotate, adjust parameters to maximize the information content (and aesthetics) of your pictures</a:t>
            </a:r>
          </a:p>
          <a:p>
            <a:pPr lvl="1"/>
            <a:r>
              <a:rPr lang="en-US" sz="1800" dirty="0"/>
              <a:t>I suggest you label your figures and include captions. Thinking about caption focuses your attention on why this figure is included, what is it showing, can it be improved?</a:t>
            </a:r>
          </a:p>
          <a:p>
            <a:pPr lvl="1"/>
            <a:r>
              <a:rPr lang="en-US" sz="1800" dirty="0"/>
              <a:t>These little attentions to detail help you overcome other handicaps or weaknesses in the competitive workplace</a:t>
            </a:r>
          </a:p>
          <a:p>
            <a:r>
              <a:rPr lang="en-US" sz="2000" dirty="0"/>
              <a:t>I’m setting a high bar that I’m confident you’ll get over with practice … </a:t>
            </a:r>
          </a:p>
        </p:txBody>
      </p:sp>
      <p:pic>
        <p:nvPicPr>
          <p:cNvPr id="4" name="Picture 3">
            <a:extLst>
              <a:ext uri="{FF2B5EF4-FFF2-40B4-BE49-F238E27FC236}">
                <a16:creationId xmlns:a16="http://schemas.microsoft.com/office/drawing/2014/main" id="{0D19DA56-F8DB-544E-86AF-79FE83AB06EA}"/>
              </a:ext>
            </a:extLst>
          </p:cNvPr>
          <p:cNvPicPr>
            <a:picLocks noChangeAspect="1"/>
          </p:cNvPicPr>
          <p:nvPr/>
        </p:nvPicPr>
        <p:blipFill>
          <a:blip r:embed="rId2"/>
          <a:stretch>
            <a:fillRect/>
          </a:stretch>
        </p:blipFill>
        <p:spPr>
          <a:xfrm>
            <a:off x="4870923" y="1055913"/>
            <a:ext cx="4022705" cy="1986643"/>
          </a:xfrm>
          <a:prstGeom prst="rect">
            <a:avLst/>
          </a:prstGeom>
        </p:spPr>
      </p:pic>
      <p:sp>
        <p:nvSpPr>
          <p:cNvPr id="5" name="TextBox 4">
            <a:extLst>
              <a:ext uri="{FF2B5EF4-FFF2-40B4-BE49-F238E27FC236}">
                <a16:creationId xmlns:a16="http://schemas.microsoft.com/office/drawing/2014/main" id="{FBA866FF-4F5F-9D43-A151-A5D17B8D1020}"/>
              </a:ext>
            </a:extLst>
          </p:cNvPr>
          <p:cNvSpPr txBox="1"/>
          <p:nvPr/>
        </p:nvSpPr>
        <p:spPr>
          <a:xfrm>
            <a:off x="5431971" y="3042556"/>
            <a:ext cx="3592286" cy="553998"/>
          </a:xfrm>
          <a:prstGeom prst="rect">
            <a:avLst/>
          </a:prstGeom>
          <a:noFill/>
        </p:spPr>
        <p:txBody>
          <a:bodyPr wrap="square" rtlCol="0">
            <a:spAutoFit/>
          </a:bodyPr>
          <a:lstStyle/>
          <a:p>
            <a:r>
              <a:rPr lang="en-US" sz="1600" dirty="0"/>
              <a:t>Cheap lead bender, e.g., </a:t>
            </a:r>
          </a:p>
          <a:p>
            <a:r>
              <a:rPr lang="en-US" sz="1400" dirty="0">
                <a:hlinkClick r:id="rId3"/>
              </a:rPr>
              <a:t>https://www.ebay.com/itm/294228621200</a:t>
            </a:r>
            <a:r>
              <a:rPr lang="en-US" sz="1400" dirty="0"/>
              <a:t> </a:t>
            </a:r>
          </a:p>
        </p:txBody>
      </p:sp>
    </p:spTree>
    <p:extLst>
      <p:ext uri="{BB962C8B-B14F-4D97-AF65-F5344CB8AC3E}">
        <p14:creationId xmlns:p14="http://schemas.microsoft.com/office/powerpoint/2010/main" val="717531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6CDD-2D46-CE47-9261-6E25C176412B}"/>
              </a:ext>
            </a:extLst>
          </p:cNvPr>
          <p:cNvSpPr>
            <a:spLocks noGrp="1"/>
          </p:cNvSpPr>
          <p:nvPr>
            <p:ph type="title"/>
          </p:nvPr>
        </p:nvSpPr>
        <p:spPr/>
        <p:txBody>
          <a:bodyPr/>
          <a:lstStyle/>
          <a:p>
            <a:r>
              <a:rPr lang="en-US" dirty="0"/>
              <a:t>Revisiting the </a:t>
            </a:r>
            <a:r>
              <a:rPr lang="en-US" dirty="0" err="1"/>
              <a:t>i</a:t>
            </a:r>
            <a:r>
              <a:rPr lang="en-US" dirty="0"/>
              <a:t>-v lab</a:t>
            </a:r>
          </a:p>
        </p:txBody>
      </p:sp>
      <p:sp>
        <p:nvSpPr>
          <p:cNvPr id="3" name="Content Placeholder 2">
            <a:extLst>
              <a:ext uri="{FF2B5EF4-FFF2-40B4-BE49-F238E27FC236}">
                <a16:creationId xmlns:a16="http://schemas.microsoft.com/office/drawing/2014/main" id="{102FCC98-68E6-B24B-8F53-3317E9097C1F}"/>
              </a:ext>
            </a:extLst>
          </p:cNvPr>
          <p:cNvSpPr>
            <a:spLocks noGrp="1"/>
          </p:cNvSpPr>
          <p:nvPr>
            <p:ph idx="1"/>
          </p:nvPr>
        </p:nvSpPr>
        <p:spPr>
          <a:xfrm>
            <a:off x="272901" y="970156"/>
            <a:ext cx="3206224" cy="5156008"/>
          </a:xfrm>
        </p:spPr>
        <p:txBody>
          <a:bodyPr>
            <a:normAutofit/>
          </a:bodyPr>
          <a:lstStyle/>
          <a:p>
            <a:r>
              <a:rPr lang="en-US" sz="2000" dirty="0"/>
              <a:t>I reconstructed the I-V curve circuit on the top-left corner of my breadboard …</a:t>
            </a:r>
          </a:p>
        </p:txBody>
      </p:sp>
      <p:pic>
        <p:nvPicPr>
          <p:cNvPr id="5" name="Picture 4">
            <a:extLst>
              <a:ext uri="{FF2B5EF4-FFF2-40B4-BE49-F238E27FC236}">
                <a16:creationId xmlns:a16="http://schemas.microsoft.com/office/drawing/2014/main" id="{D8E6507F-B40D-AC47-B360-0D925C0C2FCC}"/>
              </a:ext>
            </a:extLst>
          </p:cNvPr>
          <p:cNvPicPr>
            <a:picLocks noChangeAspect="1"/>
          </p:cNvPicPr>
          <p:nvPr/>
        </p:nvPicPr>
        <p:blipFill>
          <a:blip r:embed="rId2"/>
          <a:stretch>
            <a:fillRect/>
          </a:stretch>
        </p:blipFill>
        <p:spPr>
          <a:xfrm>
            <a:off x="457197" y="3133493"/>
            <a:ext cx="2730157" cy="3295017"/>
          </a:xfrm>
          <a:prstGeom prst="rect">
            <a:avLst/>
          </a:prstGeom>
        </p:spPr>
      </p:pic>
      <p:pic>
        <p:nvPicPr>
          <p:cNvPr id="9" name="Picture 8">
            <a:extLst>
              <a:ext uri="{FF2B5EF4-FFF2-40B4-BE49-F238E27FC236}">
                <a16:creationId xmlns:a16="http://schemas.microsoft.com/office/drawing/2014/main" id="{34076685-6719-CD4C-99D1-80A7EAF0869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7000"/>
                    </a14:imgEffect>
                    <a14:imgEffect>
                      <a14:brightnessContrast bright="23000"/>
                    </a14:imgEffect>
                  </a14:imgLayer>
                </a14:imgProps>
              </a:ext>
            </a:extLst>
          </a:blip>
          <a:srcRect r="50000"/>
          <a:stretch/>
        </p:blipFill>
        <p:spPr>
          <a:xfrm rot="5400000">
            <a:off x="4758297" y="-416493"/>
            <a:ext cx="3026767" cy="5800063"/>
          </a:xfrm>
          <a:prstGeom prst="rect">
            <a:avLst/>
          </a:prstGeom>
        </p:spPr>
      </p:pic>
      <p:grpSp>
        <p:nvGrpSpPr>
          <p:cNvPr id="14" name="Group 13">
            <a:extLst>
              <a:ext uri="{FF2B5EF4-FFF2-40B4-BE49-F238E27FC236}">
                <a16:creationId xmlns:a16="http://schemas.microsoft.com/office/drawing/2014/main" id="{FBC823E0-E0C9-184F-B7FB-722B8B4EC42A}"/>
              </a:ext>
            </a:extLst>
          </p:cNvPr>
          <p:cNvGrpSpPr/>
          <p:nvPr/>
        </p:nvGrpSpPr>
        <p:grpSpPr>
          <a:xfrm>
            <a:off x="4269028" y="3951801"/>
            <a:ext cx="4602071" cy="1936044"/>
            <a:chOff x="4670579" y="3548160"/>
            <a:chExt cx="4289206" cy="1804425"/>
          </a:xfrm>
        </p:grpSpPr>
        <p:pic>
          <p:nvPicPr>
            <p:cNvPr id="10" name="Picture 9">
              <a:extLst>
                <a:ext uri="{FF2B5EF4-FFF2-40B4-BE49-F238E27FC236}">
                  <a16:creationId xmlns:a16="http://schemas.microsoft.com/office/drawing/2014/main" id="{F4CC94DF-CAE3-7E49-B92C-4A297503A74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7000" contrast="40000"/>
                      </a14:imgEffect>
                    </a14:imgLayer>
                  </a14:imgProps>
                </a:ext>
              </a:extLst>
            </a:blip>
            <a:stretch>
              <a:fillRect/>
            </a:stretch>
          </p:blipFill>
          <p:spPr>
            <a:xfrm>
              <a:off x="4670579" y="3548160"/>
              <a:ext cx="4289206" cy="1804425"/>
            </a:xfrm>
            <a:prstGeom prst="rect">
              <a:avLst/>
            </a:prstGeom>
          </p:spPr>
        </p:pic>
        <p:sp>
          <p:nvSpPr>
            <p:cNvPr id="11" name="TextBox 10">
              <a:extLst>
                <a:ext uri="{FF2B5EF4-FFF2-40B4-BE49-F238E27FC236}">
                  <a16:creationId xmlns:a16="http://schemas.microsoft.com/office/drawing/2014/main" id="{1896B05D-5F0A-7F4D-AEEE-84F257B520F9}"/>
                </a:ext>
              </a:extLst>
            </p:cNvPr>
            <p:cNvSpPr txBox="1"/>
            <p:nvPr/>
          </p:nvSpPr>
          <p:spPr>
            <a:xfrm>
              <a:off x="8179200" y="4344918"/>
              <a:ext cx="780585" cy="369332"/>
            </a:xfrm>
            <a:prstGeom prst="rect">
              <a:avLst/>
            </a:prstGeom>
            <a:solidFill>
              <a:schemeClr val="bg1"/>
            </a:solidFill>
          </p:spPr>
          <p:txBody>
            <a:bodyPr wrap="square" rtlCol="0">
              <a:spAutoFit/>
            </a:bodyPr>
            <a:lstStyle/>
            <a:p>
              <a:r>
                <a:rPr lang="en-US" dirty="0" err="1"/>
                <a:t>Vout</a:t>
              </a:r>
              <a:endParaRPr lang="en-US" dirty="0"/>
            </a:p>
          </p:txBody>
        </p:sp>
        <p:sp>
          <p:nvSpPr>
            <p:cNvPr id="12" name="TextBox 11">
              <a:extLst>
                <a:ext uri="{FF2B5EF4-FFF2-40B4-BE49-F238E27FC236}">
                  <a16:creationId xmlns:a16="http://schemas.microsoft.com/office/drawing/2014/main" id="{11F436C5-3B18-A448-9B0C-7A959ACE9A91}"/>
                </a:ext>
              </a:extLst>
            </p:cNvPr>
            <p:cNvSpPr txBox="1"/>
            <p:nvPr/>
          </p:nvSpPr>
          <p:spPr>
            <a:xfrm>
              <a:off x="6930263" y="4456430"/>
              <a:ext cx="780585" cy="369332"/>
            </a:xfrm>
            <a:prstGeom prst="rect">
              <a:avLst/>
            </a:prstGeom>
            <a:solidFill>
              <a:schemeClr val="bg1"/>
            </a:solidFill>
          </p:spPr>
          <p:txBody>
            <a:bodyPr wrap="square" rtlCol="0">
              <a:spAutoFit/>
            </a:bodyPr>
            <a:lstStyle/>
            <a:p>
              <a:r>
                <a:rPr lang="en-US" dirty="0" err="1"/>
                <a:t>Vtest</a:t>
              </a:r>
              <a:endParaRPr lang="en-US" dirty="0"/>
            </a:p>
          </p:txBody>
        </p:sp>
      </p:grpSp>
      <p:sp>
        <p:nvSpPr>
          <p:cNvPr id="13" name="TextBox 12">
            <a:extLst>
              <a:ext uri="{FF2B5EF4-FFF2-40B4-BE49-F238E27FC236}">
                <a16:creationId xmlns:a16="http://schemas.microsoft.com/office/drawing/2014/main" id="{68EEBDEC-C253-904C-959B-DE600411A1C7}"/>
              </a:ext>
            </a:extLst>
          </p:cNvPr>
          <p:cNvSpPr txBox="1"/>
          <p:nvPr/>
        </p:nvSpPr>
        <p:spPr>
          <a:xfrm>
            <a:off x="4817327" y="5918013"/>
            <a:ext cx="3568390" cy="646331"/>
          </a:xfrm>
          <a:prstGeom prst="rect">
            <a:avLst/>
          </a:prstGeom>
          <a:noFill/>
        </p:spPr>
        <p:txBody>
          <a:bodyPr wrap="square" rtlCol="0">
            <a:spAutoFit/>
          </a:bodyPr>
          <a:lstStyle/>
          <a:p>
            <a:r>
              <a:rPr lang="en-US" dirty="0"/>
              <a:t>R1 = 1k; R2 = 22k; R3 = 10k; </a:t>
            </a:r>
          </a:p>
          <a:p>
            <a:r>
              <a:rPr lang="en-US" dirty="0"/>
              <a:t>Diode replaced with R4=100</a:t>
            </a:r>
            <a:r>
              <a:rPr lang="en-US" dirty="0">
                <a:latin typeface="Symbol" pitchFamily="2" charset="2"/>
              </a:rPr>
              <a:t>W</a:t>
            </a:r>
          </a:p>
        </p:txBody>
      </p:sp>
      <p:sp>
        <p:nvSpPr>
          <p:cNvPr id="15" name="TextBox 14">
            <a:extLst>
              <a:ext uri="{FF2B5EF4-FFF2-40B4-BE49-F238E27FC236}">
                <a16:creationId xmlns:a16="http://schemas.microsoft.com/office/drawing/2014/main" id="{47FE8257-C206-CA41-84E7-3833BCC1194A}"/>
              </a:ext>
            </a:extLst>
          </p:cNvPr>
          <p:cNvSpPr txBox="1"/>
          <p:nvPr/>
        </p:nvSpPr>
        <p:spPr>
          <a:xfrm>
            <a:off x="5653304" y="1627404"/>
            <a:ext cx="426720" cy="369332"/>
          </a:xfrm>
          <a:prstGeom prst="rect">
            <a:avLst/>
          </a:prstGeom>
          <a:noFill/>
        </p:spPr>
        <p:txBody>
          <a:bodyPr wrap="none" rtlCol="0">
            <a:spAutoFit/>
          </a:bodyPr>
          <a:lstStyle/>
          <a:p>
            <a:r>
              <a:rPr lang="en-US" dirty="0"/>
              <a:t>R1</a:t>
            </a:r>
          </a:p>
        </p:txBody>
      </p:sp>
      <p:sp>
        <p:nvSpPr>
          <p:cNvPr id="17" name="TextBox 16">
            <a:extLst>
              <a:ext uri="{FF2B5EF4-FFF2-40B4-BE49-F238E27FC236}">
                <a16:creationId xmlns:a16="http://schemas.microsoft.com/office/drawing/2014/main" id="{289B565E-99EE-2E4A-8768-71AFF4A5B190}"/>
              </a:ext>
            </a:extLst>
          </p:cNvPr>
          <p:cNvSpPr txBox="1"/>
          <p:nvPr/>
        </p:nvSpPr>
        <p:spPr>
          <a:xfrm>
            <a:off x="5943823" y="1453227"/>
            <a:ext cx="426720" cy="369332"/>
          </a:xfrm>
          <a:prstGeom prst="rect">
            <a:avLst/>
          </a:prstGeom>
          <a:noFill/>
        </p:spPr>
        <p:txBody>
          <a:bodyPr wrap="none" rtlCol="0">
            <a:spAutoFit/>
          </a:bodyPr>
          <a:lstStyle/>
          <a:p>
            <a:r>
              <a:rPr lang="en-US" dirty="0"/>
              <a:t>R4</a:t>
            </a:r>
          </a:p>
        </p:txBody>
      </p:sp>
      <p:sp>
        <p:nvSpPr>
          <p:cNvPr id="18" name="TextBox 17">
            <a:extLst>
              <a:ext uri="{FF2B5EF4-FFF2-40B4-BE49-F238E27FC236}">
                <a16:creationId xmlns:a16="http://schemas.microsoft.com/office/drawing/2014/main" id="{37AABC1A-757B-4A44-B14A-178AF143B0EA}"/>
              </a:ext>
            </a:extLst>
          </p:cNvPr>
          <p:cNvSpPr txBox="1"/>
          <p:nvPr/>
        </p:nvSpPr>
        <p:spPr>
          <a:xfrm>
            <a:off x="4995746" y="1517085"/>
            <a:ext cx="426720" cy="369332"/>
          </a:xfrm>
          <a:prstGeom prst="rect">
            <a:avLst/>
          </a:prstGeom>
          <a:noFill/>
        </p:spPr>
        <p:txBody>
          <a:bodyPr wrap="none" rtlCol="0">
            <a:spAutoFit/>
          </a:bodyPr>
          <a:lstStyle/>
          <a:p>
            <a:r>
              <a:rPr lang="en-US" dirty="0"/>
              <a:t>R2</a:t>
            </a:r>
          </a:p>
        </p:txBody>
      </p:sp>
      <p:sp>
        <p:nvSpPr>
          <p:cNvPr id="19" name="TextBox 18">
            <a:extLst>
              <a:ext uri="{FF2B5EF4-FFF2-40B4-BE49-F238E27FC236}">
                <a16:creationId xmlns:a16="http://schemas.microsoft.com/office/drawing/2014/main" id="{0FE09A18-E349-A94F-8B68-E5054C2541C0}"/>
              </a:ext>
            </a:extLst>
          </p:cNvPr>
          <p:cNvSpPr txBox="1"/>
          <p:nvPr/>
        </p:nvSpPr>
        <p:spPr>
          <a:xfrm>
            <a:off x="5475248" y="1483631"/>
            <a:ext cx="426720" cy="369332"/>
          </a:xfrm>
          <a:prstGeom prst="rect">
            <a:avLst/>
          </a:prstGeom>
          <a:noFill/>
        </p:spPr>
        <p:txBody>
          <a:bodyPr wrap="none" rtlCol="0">
            <a:spAutoFit/>
          </a:bodyPr>
          <a:lstStyle/>
          <a:p>
            <a:r>
              <a:rPr lang="en-US" dirty="0"/>
              <a:t>R3</a:t>
            </a:r>
          </a:p>
        </p:txBody>
      </p:sp>
      <p:sp>
        <p:nvSpPr>
          <p:cNvPr id="21" name="Slide Number Placeholder 20">
            <a:extLst>
              <a:ext uri="{FF2B5EF4-FFF2-40B4-BE49-F238E27FC236}">
                <a16:creationId xmlns:a16="http://schemas.microsoft.com/office/drawing/2014/main" id="{B47BC754-7BD2-7546-974F-47D6104287C5}"/>
              </a:ext>
            </a:extLst>
          </p:cNvPr>
          <p:cNvSpPr>
            <a:spLocks noGrp="1"/>
          </p:cNvSpPr>
          <p:nvPr>
            <p:ph type="sldNum" sz="quarter" idx="12"/>
          </p:nvPr>
        </p:nvSpPr>
        <p:spPr/>
        <p:txBody>
          <a:bodyPr/>
          <a:lstStyle/>
          <a:p>
            <a:fld id="{002C0F9A-4125-8B4D-86A9-E0D40D050B7B}" type="slidenum">
              <a:rPr lang="en-US" smtClean="0"/>
              <a:t>15</a:t>
            </a:fld>
            <a:endParaRPr lang="en-US"/>
          </a:p>
        </p:txBody>
      </p:sp>
    </p:spTree>
    <p:extLst>
      <p:ext uri="{BB962C8B-B14F-4D97-AF65-F5344CB8AC3E}">
        <p14:creationId xmlns:p14="http://schemas.microsoft.com/office/powerpoint/2010/main" val="396327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6CDD-2D46-CE47-9261-6E25C176412B}"/>
              </a:ext>
            </a:extLst>
          </p:cNvPr>
          <p:cNvSpPr>
            <a:spLocks noGrp="1"/>
          </p:cNvSpPr>
          <p:nvPr>
            <p:ph type="title"/>
          </p:nvPr>
        </p:nvSpPr>
        <p:spPr/>
        <p:txBody>
          <a:bodyPr/>
          <a:lstStyle/>
          <a:p>
            <a:r>
              <a:rPr lang="en-US" dirty="0"/>
              <a:t>Revisiting the </a:t>
            </a:r>
            <a:r>
              <a:rPr lang="en-US" dirty="0" err="1"/>
              <a:t>i</a:t>
            </a:r>
            <a:r>
              <a:rPr lang="en-US" dirty="0"/>
              <a:t>-v lab</a:t>
            </a:r>
          </a:p>
        </p:txBody>
      </p:sp>
      <p:pic>
        <p:nvPicPr>
          <p:cNvPr id="4" name="Picture 3">
            <a:extLst>
              <a:ext uri="{FF2B5EF4-FFF2-40B4-BE49-F238E27FC236}">
                <a16:creationId xmlns:a16="http://schemas.microsoft.com/office/drawing/2014/main" id="{61B43B1C-B75D-674B-8EE4-7F8990E22700}"/>
              </a:ext>
            </a:extLst>
          </p:cNvPr>
          <p:cNvPicPr>
            <a:picLocks noChangeAspect="1"/>
          </p:cNvPicPr>
          <p:nvPr/>
        </p:nvPicPr>
        <p:blipFill rotWithShape="1">
          <a:blip r:embed="rId2"/>
          <a:srcRect r="6465"/>
          <a:stretch/>
        </p:blipFill>
        <p:spPr>
          <a:xfrm>
            <a:off x="3423537" y="945837"/>
            <a:ext cx="5720463" cy="4586862"/>
          </a:xfrm>
          <a:prstGeom prst="rect">
            <a:avLst/>
          </a:prstGeom>
        </p:spPr>
      </p:pic>
      <p:sp>
        <p:nvSpPr>
          <p:cNvPr id="6" name="TextBox 5">
            <a:extLst>
              <a:ext uri="{FF2B5EF4-FFF2-40B4-BE49-F238E27FC236}">
                <a16:creationId xmlns:a16="http://schemas.microsoft.com/office/drawing/2014/main" id="{D017C91A-4BC2-0C4A-AEC9-093B639D0E50}"/>
              </a:ext>
            </a:extLst>
          </p:cNvPr>
          <p:cNvSpPr txBox="1"/>
          <p:nvPr/>
        </p:nvSpPr>
        <p:spPr>
          <a:xfrm>
            <a:off x="221330" y="1163266"/>
            <a:ext cx="3965944" cy="3200876"/>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data = [... % </a:t>
            </a:r>
            <a:r>
              <a:rPr lang="en-US" sz="1400" dirty="0" err="1">
                <a:latin typeface="Courier New" panose="02070309020205020404" pitchFamily="49" charset="0"/>
                <a:cs typeface="Courier New" panose="02070309020205020404" pitchFamily="49" charset="0"/>
              </a:rPr>
              <a:t>Vout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Vtest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 paste from Arduino</a:t>
            </a:r>
          </a:p>
          <a:p>
            <a:r>
              <a:rPr lang="en-US" sz="1400" dirty="0">
                <a:latin typeface="Courier New" panose="02070309020205020404" pitchFamily="49" charset="0"/>
                <a:cs typeface="Courier New" panose="02070309020205020404" pitchFamily="49" charset="0"/>
              </a:rPr>
              <a:t>];</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Vref</a:t>
            </a:r>
            <a:r>
              <a:rPr lang="en-US" sz="1400" dirty="0">
                <a:latin typeface="Courier New" panose="02070309020205020404" pitchFamily="49" charset="0"/>
                <a:cs typeface="Courier New" panose="02070309020205020404" pitchFamily="49" charset="0"/>
              </a:rPr>
              <a:t> = 4.576; % volts</a:t>
            </a:r>
          </a:p>
          <a:p>
            <a:r>
              <a:rPr lang="en-US" sz="1400" dirty="0" err="1">
                <a:latin typeface="Courier New" panose="02070309020205020404" pitchFamily="49" charset="0"/>
                <a:cs typeface="Courier New" panose="02070309020205020404" pitchFamily="49" charset="0"/>
              </a:rPr>
              <a:t>Vout</a:t>
            </a:r>
            <a:r>
              <a:rPr lang="en-US" sz="1400" dirty="0">
                <a:latin typeface="Courier New" panose="02070309020205020404" pitchFamily="49" charset="0"/>
                <a:cs typeface="Courier New" panose="02070309020205020404" pitchFamily="49" charset="0"/>
              </a:rPr>
              <a:t> = data(:,1) * </a:t>
            </a:r>
            <a:r>
              <a:rPr lang="en-US" sz="1400" dirty="0" err="1">
                <a:latin typeface="Courier New" panose="02070309020205020404" pitchFamily="49" charset="0"/>
                <a:cs typeface="Courier New" panose="02070309020205020404" pitchFamily="49" charset="0"/>
              </a:rPr>
              <a:t>Vref</a:t>
            </a:r>
            <a:r>
              <a:rPr lang="en-US" sz="1400" dirty="0">
                <a:latin typeface="Courier New" panose="02070309020205020404" pitchFamily="49" charset="0"/>
                <a:cs typeface="Courier New" panose="02070309020205020404" pitchFamily="49" charset="0"/>
              </a:rPr>
              <a:t>/1023 * 3.2;</a:t>
            </a:r>
          </a:p>
          <a:p>
            <a:r>
              <a:rPr lang="en-US" sz="1400" dirty="0" err="1">
                <a:latin typeface="Courier New" panose="02070309020205020404" pitchFamily="49" charset="0"/>
                <a:cs typeface="Courier New" panose="02070309020205020404" pitchFamily="49" charset="0"/>
              </a:rPr>
              <a:t>Vtest</a:t>
            </a:r>
            <a:r>
              <a:rPr lang="en-US" sz="1400" dirty="0">
                <a:latin typeface="Courier New" panose="02070309020205020404" pitchFamily="49" charset="0"/>
                <a:cs typeface="Courier New" panose="02070309020205020404" pitchFamily="49" charset="0"/>
              </a:rPr>
              <a:t> = data(:,2) * </a:t>
            </a:r>
            <a:r>
              <a:rPr lang="en-US" sz="1400" dirty="0" err="1">
                <a:latin typeface="Courier New" panose="02070309020205020404" pitchFamily="49" charset="0"/>
                <a:cs typeface="Courier New" panose="02070309020205020404" pitchFamily="49" charset="0"/>
              </a:rPr>
              <a:t>Vref</a:t>
            </a:r>
            <a:r>
              <a:rPr lang="en-US" sz="1400" dirty="0">
                <a:latin typeface="Courier New" panose="02070309020205020404" pitchFamily="49" charset="0"/>
                <a:cs typeface="Courier New" panose="02070309020205020404" pitchFamily="49" charset="0"/>
              </a:rPr>
              <a:t> / 1023;</a:t>
            </a:r>
          </a:p>
          <a:p>
            <a:r>
              <a:rPr lang="en-US" sz="1400" dirty="0" err="1">
                <a:latin typeface="Courier New" panose="02070309020205020404" pitchFamily="49" charset="0"/>
                <a:cs typeface="Courier New" panose="02070309020205020404" pitchFamily="49" charset="0"/>
              </a:rPr>
              <a:t>Itest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Vout-Vtest</a:t>
            </a:r>
            <a:r>
              <a:rPr lang="en-US" sz="1400" dirty="0">
                <a:latin typeface="Courier New" panose="02070309020205020404" pitchFamily="49" charset="0"/>
                <a:cs typeface="Courier New" panose="02070309020205020404" pitchFamily="49" charset="0"/>
              </a:rPr>
              <a:t>)/1; % R=1k-&gt;mA</a:t>
            </a:r>
          </a:p>
          <a:p>
            <a:r>
              <a:rPr lang="en-US" sz="1400" dirty="0">
                <a:latin typeface="Courier New" panose="02070309020205020404" pitchFamily="49" charset="0"/>
                <a:cs typeface="Courier New" panose="02070309020205020404" pitchFamily="49" charset="0"/>
              </a:rPr>
              <a:t>plot(</a:t>
            </a:r>
            <a:r>
              <a:rPr lang="en-US" sz="1400" dirty="0" err="1">
                <a:latin typeface="Courier New" panose="02070309020205020404" pitchFamily="49" charset="0"/>
                <a:cs typeface="Courier New" panose="02070309020205020404" pitchFamily="49" charset="0"/>
              </a:rPr>
              <a:t>Vtest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Itest</a:t>
            </a:r>
            <a:r>
              <a:rPr lang="en-US" sz="1400" dirty="0">
                <a:latin typeface="Courier New" panose="02070309020205020404" pitchFamily="49" charset="0"/>
                <a:cs typeface="Courier New" panose="02070309020205020404" pitchFamily="49" charset="0"/>
              </a:rPr>
              <a:t>,'-.');</a:t>
            </a:r>
          </a:p>
          <a:p>
            <a:r>
              <a:rPr lang="en-US" sz="1400" dirty="0" err="1">
                <a:latin typeface="Courier New" panose="02070309020205020404" pitchFamily="49" charset="0"/>
                <a:cs typeface="Courier New" panose="02070309020205020404" pitchFamily="49" charset="0"/>
              </a:rPr>
              <a:t>xlabel</a:t>
            </a:r>
            <a:r>
              <a:rPr lang="en-US" sz="1400" dirty="0">
                <a:latin typeface="Courier New" panose="02070309020205020404" pitchFamily="49" charset="0"/>
                <a:cs typeface="Courier New" panose="02070309020205020404" pitchFamily="49" charset="0"/>
              </a:rPr>
              <a:t>('Volts'); </a:t>
            </a:r>
            <a:r>
              <a:rPr lang="en-US" sz="1400" dirty="0" err="1">
                <a:latin typeface="Courier New" panose="02070309020205020404" pitchFamily="49" charset="0"/>
                <a:cs typeface="Courier New" panose="02070309020205020404" pitchFamily="49" charset="0"/>
              </a:rPr>
              <a:t>ylabel</a:t>
            </a:r>
            <a:r>
              <a:rPr lang="en-US" sz="1400" dirty="0">
                <a:latin typeface="Courier New" panose="02070309020205020404" pitchFamily="49" charset="0"/>
                <a:cs typeface="Courier New" panose="02070309020205020404" pitchFamily="49" charset="0"/>
              </a:rPr>
              <a:t>('mA');</a:t>
            </a:r>
          </a:p>
          <a:p>
            <a:r>
              <a:rPr lang="en-US" sz="1400" dirty="0">
                <a:latin typeface="Courier New" panose="02070309020205020404" pitchFamily="49" charset="0"/>
                <a:cs typeface="Courier New" panose="02070309020205020404" pitchFamily="49" charset="0"/>
              </a:rPr>
              <a:t>title('100\Omega I-V curve')</a:t>
            </a:r>
          </a:p>
          <a:p>
            <a:r>
              <a:rPr lang="en-US" sz="1400" dirty="0">
                <a:latin typeface="Courier New" panose="02070309020205020404" pitchFamily="49" charset="0"/>
                <a:cs typeface="Courier New" panose="02070309020205020404" pitchFamily="49" charset="0"/>
              </a:rPr>
              <a:t>Grid</a:t>
            </a:r>
          </a:p>
          <a:p>
            <a:endParaRPr lang="en-US" sz="1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Look good??</a:t>
            </a:r>
          </a:p>
        </p:txBody>
      </p:sp>
      <p:sp>
        <p:nvSpPr>
          <p:cNvPr id="7" name="TextBox 6">
            <a:extLst>
              <a:ext uri="{FF2B5EF4-FFF2-40B4-BE49-F238E27FC236}">
                <a16:creationId xmlns:a16="http://schemas.microsoft.com/office/drawing/2014/main" id="{C57FE208-38BB-534E-BC16-6D8821A96B83}"/>
              </a:ext>
            </a:extLst>
          </p:cNvPr>
          <p:cNvSpPr txBox="1"/>
          <p:nvPr/>
        </p:nvSpPr>
        <p:spPr>
          <a:xfrm>
            <a:off x="574158" y="6274468"/>
            <a:ext cx="8282763" cy="461665"/>
          </a:xfrm>
          <a:prstGeom prst="rect">
            <a:avLst/>
          </a:prstGeom>
          <a:noFill/>
        </p:spPr>
        <p:txBody>
          <a:bodyPr wrap="square" rtlCol="0">
            <a:spAutoFit/>
          </a:bodyPr>
          <a:lstStyle/>
          <a:p>
            <a:r>
              <a:rPr lang="en-US" sz="2400" dirty="0"/>
              <a:t>The slope is WRONG!! 3V/7mA ≠ 100</a:t>
            </a:r>
            <a:r>
              <a:rPr lang="en-US" sz="2400" dirty="0">
                <a:latin typeface="Symbol" pitchFamily="2" charset="2"/>
              </a:rPr>
              <a:t>W</a:t>
            </a:r>
            <a:r>
              <a:rPr lang="en-US" sz="2400" dirty="0"/>
              <a:t>! </a:t>
            </a:r>
            <a:r>
              <a:rPr lang="en-US" sz="2400" dirty="0">
                <a:sym typeface="Wingdings" pitchFamily="2" charset="2"/>
              </a:rPr>
              <a:t> What to do?? </a:t>
            </a:r>
            <a:endParaRPr lang="en-US" sz="2400" dirty="0"/>
          </a:p>
        </p:txBody>
      </p:sp>
      <p:sp>
        <p:nvSpPr>
          <p:cNvPr id="12" name="Slide Number Placeholder 11">
            <a:extLst>
              <a:ext uri="{FF2B5EF4-FFF2-40B4-BE49-F238E27FC236}">
                <a16:creationId xmlns:a16="http://schemas.microsoft.com/office/drawing/2014/main" id="{019ABB1C-1499-BD44-A5A5-754056EE502B}"/>
              </a:ext>
            </a:extLst>
          </p:cNvPr>
          <p:cNvSpPr>
            <a:spLocks noGrp="1"/>
          </p:cNvSpPr>
          <p:nvPr>
            <p:ph type="sldNum" sz="quarter" idx="12"/>
          </p:nvPr>
        </p:nvSpPr>
        <p:spPr/>
        <p:txBody>
          <a:bodyPr/>
          <a:lstStyle/>
          <a:p>
            <a:fld id="{002C0F9A-4125-8B4D-86A9-E0D40D050B7B}" type="slidenum">
              <a:rPr lang="en-US" smtClean="0"/>
              <a:t>16</a:t>
            </a:fld>
            <a:endParaRPr lang="en-US"/>
          </a:p>
        </p:txBody>
      </p:sp>
    </p:spTree>
    <p:extLst>
      <p:ext uri="{BB962C8B-B14F-4D97-AF65-F5344CB8AC3E}">
        <p14:creationId xmlns:p14="http://schemas.microsoft.com/office/powerpoint/2010/main" val="21098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4CD3-884E-C941-92FA-14362FEF9D3C}"/>
              </a:ext>
            </a:extLst>
          </p:cNvPr>
          <p:cNvSpPr>
            <a:spLocks noGrp="1"/>
          </p:cNvSpPr>
          <p:nvPr>
            <p:ph type="title"/>
          </p:nvPr>
        </p:nvSpPr>
        <p:spPr/>
        <p:txBody>
          <a:bodyPr/>
          <a:lstStyle/>
          <a:p>
            <a:r>
              <a:rPr lang="en-US" dirty="0"/>
              <a:t>Checked and doublechecked … </a:t>
            </a:r>
          </a:p>
        </p:txBody>
      </p:sp>
      <p:sp>
        <p:nvSpPr>
          <p:cNvPr id="3" name="Content Placeholder 2">
            <a:extLst>
              <a:ext uri="{FF2B5EF4-FFF2-40B4-BE49-F238E27FC236}">
                <a16:creationId xmlns:a16="http://schemas.microsoft.com/office/drawing/2014/main" id="{5CD82C76-3A46-A94F-948D-998E9522EDC6}"/>
              </a:ext>
            </a:extLst>
          </p:cNvPr>
          <p:cNvSpPr>
            <a:spLocks noGrp="1"/>
          </p:cNvSpPr>
          <p:nvPr>
            <p:ph idx="1"/>
          </p:nvPr>
        </p:nvSpPr>
        <p:spPr>
          <a:xfrm>
            <a:off x="457200" y="1137224"/>
            <a:ext cx="8229600" cy="5548056"/>
          </a:xfrm>
        </p:spPr>
        <p:txBody>
          <a:bodyPr>
            <a:normAutofit fontScale="92500" lnSpcReduction="20000"/>
          </a:bodyPr>
          <a:lstStyle/>
          <a:p>
            <a:r>
              <a:rPr lang="en-US" dirty="0"/>
              <a:t>The data is what it is … but it’s wrong </a:t>
            </a:r>
            <a:r>
              <a:rPr lang="en-US" dirty="0">
                <a:sym typeface="Wingdings" pitchFamily="2" charset="2"/>
              </a:rPr>
              <a:t> what to do?</a:t>
            </a:r>
            <a:endParaRPr lang="en-US" dirty="0"/>
          </a:p>
          <a:p>
            <a:pPr marL="0" indent="0">
              <a:buNone/>
            </a:pPr>
            <a:r>
              <a:rPr lang="en-US" dirty="0">
                <a:sym typeface="Wingdings" pitchFamily="2" charset="2"/>
              </a:rPr>
              <a:t> </a:t>
            </a:r>
            <a:r>
              <a:rPr lang="en-US" dirty="0">
                <a:solidFill>
                  <a:srgbClr val="FF0000"/>
                </a:solidFill>
                <a:sym typeface="Wingdings" pitchFamily="2" charset="2"/>
              </a:rPr>
              <a:t>Simplify the apparatus </a:t>
            </a:r>
          </a:p>
          <a:p>
            <a:pPr lvl="1"/>
            <a:r>
              <a:rPr lang="en-US" dirty="0">
                <a:sym typeface="Wingdings" pitchFamily="2" charset="2"/>
              </a:rPr>
              <a:t>E.g., don’t try to troubleshoot your car while driving</a:t>
            </a:r>
            <a:br>
              <a:rPr lang="en-US" dirty="0">
                <a:sym typeface="Wingdings" pitchFamily="2" charset="2"/>
              </a:rPr>
            </a:br>
            <a:r>
              <a:rPr lang="en-US" dirty="0">
                <a:sym typeface="Wingdings" pitchFamily="2" charset="2"/>
              </a:rPr>
              <a:t> down the highway</a:t>
            </a:r>
          </a:p>
          <a:p>
            <a:pPr lvl="1"/>
            <a:r>
              <a:rPr lang="en-US" dirty="0">
                <a:sym typeface="Wingdings" pitchFamily="2" charset="2"/>
              </a:rPr>
              <a:t>Can you tell if the problem is SW or HW?</a:t>
            </a:r>
          </a:p>
          <a:p>
            <a:r>
              <a:rPr lang="en-US" dirty="0">
                <a:sym typeface="Wingdings" pitchFamily="2" charset="2"/>
              </a:rPr>
              <a:t>Connected </a:t>
            </a:r>
            <a:r>
              <a:rPr lang="en-US" dirty="0" err="1">
                <a:sym typeface="Wingdings" pitchFamily="2" charset="2"/>
              </a:rPr>
              <a:t>Vout</a:t>
            </a:r>
            <a:r>
              <a:rPr lang="en-US" dirty="0">
                <a:sym typeface="Wingdings" pitchFamily="2" charset="2"/>
              </a:rPr>
              <a:t> and </a:t>
            </a:r>
            <a:r>
              <a:rPr lang="en-US" dirty="0" err="1">
                <a:sym typeface="Wingdings" pitchFamily="2" charset="2"/>
              </a:rPr>
              <a:t>Vtest</a:t>
            </a:r>
            <a:r>
              <a:rPr lang="en-US" dirty="0">
                <a:sym typeface="Wingdings" pitchFamily="2" charset="2"/>
              </a:rPr>
              <a:t> </a:t>
            </a:r>
          </a:p>
          <a:p>
            <a:pPr lvl="1"/>
            <a:r>
              <a:rPr lang="en-US" dirty="0">
                <a:sym typeface="Wingdings" pitchFamily="2" charset="2"/>
              </a:rPr>
              <a:t>Running the same software, I should get repeated </a:t>
            </a:r>
            <a:br>
              <a:rPr lang="en-US" dirty="0">
                <a:sym typeface="Wingdings" pitchFamily="2" charset="2"/>
              </a:rPr>
            </a:br>
            <a:r>
              <a:rPr lang="en-US" dirty="0">
                <a:sym typeface="Wingdings" pitchFamily="2" charset="2"/>
              </a:rPr>
              <a:t>values &amp; I do … sort of, they are similar, but why is</a:t>
            </a:r>
            <a:br>
              <a:rPr lang="en-US" dirty="0">
                <a:sym typeface="Wingdings" pitchFamily="2" charset="2"/>
              </a:rPr>
            </a:br>
            <a:r>
              <a:rPr lang="en-US" dirty="0">
                <a:sym typeface="Wingdings" pitchFamily="2" charset="2"/>
              </a:rPr>
              <a:t>the standard deviation of </a:t>
            </a:r>
            <a:r>
              <a:rPr lang="en-US" dirty="0" err="1">
                <a:sym typeface="Wingdings" pitchFamily="2" charset="2"/>
              </a:rPr>
              <a:t>Vtest</a:t>
            </a:r>
            <a:r>
              <a:rPr lang="en-US" dirty="0">
                <a:sym typeface="Wingdings" pitchFamily="2" charset="2"/>
              </a:rPr>
              <a:t> ~7 * std(</a:t>
            </a:r>
            <a:r>
              <a:rPr lang="en-US" dirty="0" err="1">
                <a:sym typeface="Wingdings" pitchFamily="2" charset="2"/>
              </a:rPr>
              <a:t>Vout</a:t>
            </a:r>
            <a:r>
              <a:rPr lang="en-US" dirty="0">
                <a:sym typeface="Wingdings" pitchFamily="2" charset="2"/>
              </a:rPr>
              <a:t>)?</a:t>
            </a:r>
          </a:p>
          <a:p>
            <a:pPr lvl="1"/>
            <a:r>
              <a:rPr lang="en-US" dirty="0">
                <a:sym typeface="Wingdings" pitchFamily="2" charset="2"/>
              </a:rPr>
              <a:t>These strange facts didn’t speak to me loud enough,</a:t>
            </a:r>
            <a:br>
              <a:rPr lang="en-US" dirty="0">
                <a:sym typeface="Wingdings" pitchFamily="2" charset="2"/>
              </a:rPr>
            </a:br>
            <a:r>
              <a:rPr lang="en-US" dirty="0">
                <a:sym typeface="Wingdings" pitchFamily="2" charset="2"/>
              </a:rPr>
              <a:t>I still didn’t grok the problem  what next? </a:t>
            </a:r>
          </a:p>
          <a:p>
            <a:r>
              <a:rPr lang="en-US" dirty="0">
                <a:sym typeface="Wingdings" pitchFamily="2" charset="2"/>
              </a:rPr>
              <a:t>Changed voltage and both moved together</a:t>
            </a:r>
          </a:p>
          <a:p>
            <a:r>
              <a:rPr lang="en-US" dirty="0">
                <a:sym typeface="Wingdings" pitchFamily="2" charset="2"/>
              </a:rPr>
              <a:t>I suspected hardware, so changed the AIN</a:t>
            </a:r>
            <a:br>
              <a:rPr lang="en-US" dirty="0">
                <a:sym typeface="Wingdings" pitchFamily="2" charset="2"/>
              </a:rPr>
            </a:br>
            <a:r>
              <a:rPr lang="en-US" dirty="0">
                <a:sym typeface="Wingdings" pitchFamily="2" charset="2"/>
              </a:rPr>
              <a:t>pin, moved the wire, reloaded SW  no chg.</a:t>
            </a:r>
          </a:p>
          <a:p>
            <a:r>
              <a:rPr lang="en-US" dirty="0">
                <a:sym typeface="Wingdings" pitchFamily="2" charset="2"/>
              </a:rPr>
              <a:t>But </a:t>
            </a:r>
            <a:r>
              <a:rPr lang="en-US" i="1" dirty="0">
                <a:sym typeface="Wingdings" pitchFamily="2" charset="2"/>
              </a:rPr>
              <a:t>at least we’re debugging a simpler circuit</a:t>
            </a:r>
            <a:endParaRPr lang="en-US" dirty="0">
              <a:sym typeface="Wingdings" pitchFamily="2" charset="2"/>
            </a:endParaRPr>
          </a:p>
          <a:p>
            <a:r>
              <a:rPr lang="en-US" dirty="0">
                <a:sym typeface="Wingdings" pitchFamily="2" charset="2"/>
              </a:rPr>
              <a:t>DVM sees different voltages at </a:t>
            </a:r>
            <a:r>
              <a:rPr lang="en-US" dirty="0" err="1">
                <a:sym typeface="Wingdings" pitchFamily="2" charset="2"/>
              </a:rPr>
              <a:t>Vtest</a:t>
            </a:r>
            <a:r>
              <a:rPr lang="en-US" dirty="0">
                <a:sym typeface="Wingdings" pitchFamily="2" charset="2"/>
              </a:rPr>
              <a:t> &amp; AIN1</a:t>
            </a:r>
          </a:p>
          <a:p>
            <a:r>
              <a:rPr lang="en-US" dirty="0">
                <a:sym typeface="Wingdings" pitchFamily="2" charset="2"/>
              </a:rPr>
              <a:t> why are they different?? </a:t>
            </a:r>
          </a:p>
        </p:txBody>
      </p:sp>
      <p:sp>
        <p:nvSpPr>
          <p:cNvPr id="4" name="TextBox 3">
            <a:extLst>
              <a:ext uri="{FF2B5EF4-FFF2-40B4-BE49-F238E27FC236}">
                <a16:creationId xmlns:a16="http://schemas.microsoft.com/office/drawing/2014/main" id="{478254E5-5E6C-084C-9C36-C5CD22DF2F43}"/>
              </a:ext>
            </a:extLst>
          </p:cNvPr>
          <p:cNvSpPr txBox="1"/>
          <p:nvPr/>
        </p:nvSpPr>
        <p:spPr>
          <a:xfrm>
            <a:off x="6666613" y="3318570"/>
            <a:ext cx="2566425" cy="3539430"/>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&gt;&gt; data = [...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Vout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Vtest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687	681</a:t>
            </a:r>
          </a:p>
          <a:p>
            <a:r>
              <a:rPr lang="en-US" sz="1400" dirty="0">
                <a:latin typeface="Courier New" panose="02070309020205020404" pitchFamily="49" charset="0"/>
                <a:cs typeface="Courier New" panose="02070309020205020404" pitchFamily="49" charset="0"/>
              </a:rPr>
              <a:t>688	680</a:t>
            </a:r>
          </a:p>
          <a:p>
            <a:r>
              <a:rPr lang="en-US" sz="1400" dirty="0">
                <a:latin typeface="Courier New" panose="02070309020205020404" pitchFamily="49" charset="0"/>
                <a:cs typeface="Courier New" panose="02070309020205020404" pitchFamily="49" charset="0"/>
              </a:rPr>
              <a:t>687	679</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687	675</a:t>
            </a:r>
          </a:p>
          <a:p>
            <a:r>
              <a:rPr lang="en-US" sz="1400" dirty="0">
                <a:latin typeface="Courier New" panose="02070309020205020404" pitchFamily="49" charset="0"/>
                <a:cs typeface="Courier New" panose="02070309020205020404" pitchFamily="49" charset="0"/>
              </a:rPr>
              <a:t>687	676</a:t>
            </a:r>
          </a:p>
          <a:p>
            <a:r>
              <a:rPr lang="en-US" sz="1400" dirty="0">
                <a:latin typeface="Courier New" panose="02070309020205020404" pitchFamily="49" charset="0"/>
                <a:cs typeface="Courier New" panose="02070309020205020404" pitchFamily="49" charset="0"/>
              </a:rPr>
              <a:t>687	675</a:t>
            </a:r>
          </a:p>
          <a:p>
            <a:r>
              <a:rPr lang="en-US" sz="1400" dirty="0">
                <a:latin typeface="Courier New" panose="02070309020205020404" pitchFamily="49" charset="0"/>
                <a:cs typeface="Courier New" panose="02070309020205020404" pitchFamily="49" charset="0"/>
              </a:rPr>
              <a:t>687	675];</a:t>
            </a:r>
          </a:p>
          <a:p>
            <a:r>
              <a:rPr lang="en-US" sz="1400" dirty="0">
                <a:latin typeface="Courier New" panose="02070309020205020404" pitchFamily="49" charset="0"/>
                <a:cs typeface="Courier New" panose="02070309020205020404" pitchFamily="49" charset="0"/>
              </a:rPr>
              <a:t>mean(data)</a:t>
            </a:r>
          </a:p>
          <a:p>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687.2353  675.8824</a:t>
            </a:r>
          </a:p>
          <a:p>
            <a:r>
              <a:rPr lang="en-US" sz="1400" dirty="0">
                <a:latin typeface="Courier New" panose="02070309020205020404" pitchFamily="49" charset="0"/>
                <a:cs typeface="Courier New" panose="02070309020205020404" pitchFamily="49" charset="0"/>
              </a:rPr>
              <a:t>std(data)</a:t>
            </a:r>
          </a:p>
          <a:p>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0.4306    2.7827</a:t>
            </a:r>
          </a:p>
        </p:txBody>
      </p:sp>
      <p:sp>
        <p:nvSpPr>
          <p:cNvPr id="7" name="Slide Number Placeholder 6">
            <a:extLst>
              <a:ext uri="{FF2B5EF4-FFF2-40B4-BE49-F238E27FC236}">
                <a16:creationId xmlns:a16="http://schemas.microsoft.com/office/drawing/2014/main" id="{98292850-FFF1-9E44-8605-43FF24AA3CD0}"/>
              </a:ext>
            </a:extLst>
          </p:cNvPr>
          <p:cNvSpPr>
            <a:spLocks noGrp="1"/>
          </p:cNvSpPr>
          <p:nvPr>
            <p:ph type="sldNum" sz="quarter" idx="12"/>
          </p:nvPr>
        </p:nvSpPr>
        <p:spPr/>
        <p:txBody>
          <a:bodyPr/>
          <a:lstStyle/>
          <a:p>
            <a:fld id="{002C0F9A-4125-8B4D-86A9-E0D40D050B7B}" type="slidenum">
              <a:rPr lang="en-US" smtClean="0"/>
              <a:t>17</a:t>
            </a:fld>
            <a:endParaRPr lang="en-US"/>
          </a:p>
        </p:txBody>
      </p:sp>
      <p:pic>
        <p:nvPicPr>
          <p:cNvPr id="6" name="Picture 5">
            <a:extLst>
              <a:ext uri="{FF2B5EF4-FFF2-40B4-BE49-F238E27FC236}">
                <a16:creationId xmlns:a16="http://schemas.microsoft.com/office/drawing/2014/main" id="{71765C29-622C-6541-930D-69F3D11426F1}"/>
              </a:ext>
            </a:extLst>
          </p:cNvPr>
          <p:cNvPicPr>
            <a:picLocks noChangeAspect="1"/>
          </p:cNvPicPr>
          <p:nvPr/>
        </p:nvPicPr>
        <p:blipFill>
          <a:blip r:embed="rId2"/>
          <a:stretch>
            <a:fillRect/>
          </a:stretch>
        </p:blipFill>
        <p:spPr>
          <a:xfrm>
            <a:off x="6403365" y="1756881"/>
            <a:ext cx="2556554" cy="1460888"/>
          </a:xfrm>
          <a:prstGeom prst="rect">
            <a:avLst/>
          </a:prstGeom>
        </p:spPr>
      </p:pic>
    </p:spTree>
    <p:extLst>
      <p:ext uri="{BB962C8B-B14F-4D97-AF65-F5344CB8AC3E}">
        <p14:creationId xmlns:p14="http://schemas.microsoft.com/office/powerpoint/2010/main" val="21821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C078-3317-B149-8284-D9D2F1A4F667}"/>
              </a:ext>
            </a:extLst>
          </p:cNvPr>
          <p:cNvSpPr>
            <a:spLocks noGrp="1"/>
          </p:cNvSpPr>
          <p:nvPr>
            <p:ph type="title"/>
          </p:nvPr>
        </p:nvSpPr>
        <p:spPr/>
        <p:txBody>
          <a:bodyPr/>
          <a:lstStyle/>
          <a:p>
            <a:r>
              <a:rPr lang="en-US" dirty="0"/>
              <a:t>Troubleshooting cont’d … </a:t>
            </a:r>
          </a:p>
        </p:txBody>
      </p:sp>
      <p:sp>
        <p:nvSpPr>
          <p:cNvPr id="3" name="Content Placeholder 2">
            <a:extLst>
              <a:ext uri="{FF2B5EF4-FFF2-40B4-BE49-F238E27FC236}">
                <a16:creationId xmlns:a16="http://schemas.microsoft.com/office/drawing/2014/main" id="{F2A3EEEE-C478-EF4A-A9E8-4109EA8A74BE}"/>
              </a:ext>
            </a:extLst>
          </p:cNvPr>
          <p:cNvSpPr>
            <a:spLocks noGrp="1"/>
          </p:cNvSpPr>
          <p:nvPr>
            <p:ph idx="1"/>
          </p:nvPr>
        </p:nvSpPr>
        <p:spPr/>
        <p:txBody>
          <a:bodyPr>
            <a:normAutofit/>
          </a:bodyPr>
          <a:lstStyle/>
          <a:p>
            <a:r>
              <a:rPr lang="en-US" sz="2000" dirty="0"/>
              <a:t>Suspecting SW </a:t>
            </a:r>
            <a:r>
              <a:rPr lang="en-US" sz="2000" dirty="0">
                <a:sym typeface="Wingdings" pitchFamily="2" charset="2"/>
              </a:rPr>
              <a:t> </a:t>
            </a:r>
            <a:r>
              <a:rPr lang="en-US" sz="2000" dirty="0"/>
              <a:t>Reread Arduino </a:t>
            </a:r>
            <a:r>
              <a:rPr lang="en-US" sz="2000" dirty="0">
                <a:sym typeface="Wingdings" pitchFamily="2" charset="2"/>
              </a:rPr>
              <a:t> Help  Reference  </a:t>
            </a:r>
            <a:r>
              <a:rPr lang="en-US" sz="2000" dirty="0" err="1">
                <a:sym typeface="Wingdings" pitchFamily="2" charset="2"/>
              </a:rPr>
              <a:t>AnalogRead</a:t>
            </a:r>
            <a:r>
              <a:rPr lang="en-US" sz="2000" dirty="0">
                <a:sym typeface="Wingdings" pitchFamily="2" charset="2"/>
              </a:rPr>
              <a:t>() </a:t>
            </a:r>
          </a:p>
          <a:p>
            <a:r>
              <a:rPr lang="en-US" sz="2000" dirty="0">
                <a:sym typeface="Wingdings" pitchFamily="2" charset="2"/>
              </a:rPr>
              <a:t>Arduino  File  Examples  O1.Basics  </a:t>
            </a:r>
            <a:r>
              <a:rPr lang="en-US" sz="2000" dirty="0" err="1">
                <a:sym typeface="Wingdings" pitchFamily="2" charset="2"/>
              </a:rPr>
              <a:t>AnalogReadSerial</a:t>
            </a:r>
            <a:r>
              <a:rPr lang="en-US" sz="2000" dirty="0">
                <a:sym typeface="Wingdings" pitchFamily="2" charset="2"/>
              </a:rPr>
              <a:t> has the line: </a:t>
            </a:r>
            <a:br>
              <a:rPr lang="en-US" sz="2000" dirty="0">
                <a:sym typeface="Wingdings" pitchFamily="2" charset="2"/>
              </a:rPr>
            </a:br>
            <a:r>
              <a:rPr lang="en-US" sz="2000" dirty="0">
                <a:sym typeface="Wingdings" pitchFamily="2" charset="2"/>
              </a:rPr>
              <a:t>delay(1);        // delay in between reads for stability</a:t>
            </a:r>
          </a:p>
          <a:p>
            <a:r>
              <a:rPr lang="en-US" sz="2000" dirty="0">
                <a:sym typeface="Wingdings" pitchFamily="2" charset="2"/>
              </a:rPr>
              <a:t>Tried that  no change. </a:t>
            </a:r>
          </a:p>
          <a:p>
            <a:r>
              <a:rPr lang="en-US" sz="2000" dirty="0"/>
              <a:t>Suspecting AIN1 is fried, connected it with a different jumper wire </a:t>
            </a:r>
            <a:r>
              <a:rPr lang="en-US" sz="2000" dirty="0">
                <a:sym typeface="Wingdings" pitchFamily="2" charset="2"/>
              </a:rPr>
              <a:t>to ground  reading 0±0 ADU – good, not fried</a:t>
            </a:r>
          </a:p>
          <a:p>
            <a:r>
              <a:rPr lang="en-US" sz="2000" dirty="0">
                <a:sym typeface="Wingdings" pitchFamily="2" charset="2"/>
              </a:rPr>
              <a:t>Other jumper from </a:t>
            </a:r>
            <a:r>
              <a:rPr lang="en-US" sz="2000" dirty="0" err="1">
                <a:sym typeface="Wingdings" pitchFamily="2" charset="2"/>
              </a:rPr>
              <a:t>Vtest</a:t>
            </a:r>
            <a:r>
              <a:rPr lang="en-US" sz="2000" dirty="0">
                <a:sym typeface="Wingdings" pitchFamily="2" charset="2"/>
              </a:rPr>
              <a:t> back to AIN1  same problematic behavior</a:t>
            </a:r>
          </a:p>
          <a:p>
            <a:r>
              <a:rPr lang="en-US" sz="2000" dirty="0">
                <a:sym typeface="Wingdings" pitchFamily="2" charset="2"/>
              </a:rPr>
              <a:t>I think I figured it out now … the next test is … </a:t>
            </a:r>
          </a:p>
          <a:p>
            <a:r>
              <a:rPr lang="en-US" sz="2000" dirty="0">
                <a:sym typeface="Wingdings" pitchFamily="2" charset="2"/>
              </a:rPr>
              <a:t>Hint: ohmmeter … </a:t>
            </a:r>
          </a:p>
          <a:p>
            <a:r>
              <a:rPr lang="en-US" sz="2000" dirty="0">
                <a:sym typeface="Wingdings" pitchFamily="2" charset="2"/>
              </a:rPr>
              <a:t>Confirmed a bad (f*&amp;^#</a:t>
            </a:r>
            <a:r>
              <a:rPr lang="en-US" sz="2000" dirty="0" err="1">
                <a:sym typeface="Wingdings" pitchFamily="2" charset="2"/>
              </a:rPr>
              <a:t>ing</a:t>
            </a:r>
            <a:r>
              <a:rPr lang="en-US" sz="2000" dirty="0">
                <a:sym typeface="Wingdings" pitchFamily="2" charset="2"/>
              </a:rPr>
              <a:t>) jumper wire</a:t>
            </a:r>
          </a:p>
          <a:p>
            <a:pPr lvl="1"/>
            <a:r>
              <a:rPr lang="en-US" sz="1800" dirty="0">
                <a:sym typeface="Wingdings" pitchFamily="2" charset="2"/>
              </a:rPr>
              <a:t>Instead of </a:t>
            </a:r>
            <a:r>
              <a:rPr lang="en-US" sz="1800" dirty="0" err="1">
                <a:sym typeface="Wingdings" pitchFamily="2" charset="2"/>
              </a:rPr>
              <a:t>Widlerizing</a:t>
            </a:r>
            <a:r>
              <a:rPr lang="en-US" sz="1800" dirty="0">
                <a:sym typeface="Wingdings" pitchFamily="2" charset="2"/>
              </a:rPr>
              <a:t> it immediately, I put tape on it (immediately) to show you (and </a:t>
            </a:r>
            <a:r>
              <a:rPr lang="en-US" sz="1800" u="sng" dirty="0">
                <a:sym typeface="Wingdings" pitchFamily="2" charset="2"/>
              </a:rPr>
              <a:t>never</a:t>
            </a:r>
            <a:r>
              <a:rPr lang="en-US" sz="1800" dirty="0">
                <a:sym typeface="Wingdings" pitchFamily="2" charset="2"/>
              </a:rPr>
              <a:t> use it again) </a:t>
            </a:r>
            <a:r>
              <a:rPr lang="en-US" sz="1800">
                <a:sym typeface="Wingdings" pitchFamily="2" charset="2"/>
              </a:rPr>
              <a:t>… there is </a:t>
            </a:r>
            <a:r>
              <a:rPr lang="en-US" sz="1800" dirty="0">
                <a:sym typeface="Wingdings" pitchFamily="2" charset="2"/>
              </a:rPr>
              <a:t>no visible sign of its infinite resistance</a:t>
            </a:r>
          </a:p>
          <a:p>
            <a:endParaRPr lang="en-US" sz="2000" dirty="0">
              <a:sym typeface="Wingdings" pitchFamily="2" charset="2"/>
            </a:endParaRPr>
          </a:p>
        </p:txBody>
      </p:sp>
      <p:sp>
        <p:nvSpPr>
          <p:cNvPr id="5" name="Slide Number Placeholder 4">
            <a:extLst>
              <a:ext uri="{FF2B5EF4-FFF2-40B4-BE49-F238E27FC236}">
                <a16:creationId xmlns:a16="http://schemas.microsoft.com/office/drawing/2014/main" id="{D52B60D5-A892-7E48-BD8D-436213C5D79A}"/>
              </a:ext>
            </a:extLst>
          </p:cNvPr>
          <p:cNvSpPr>
            <a:spLocks noGrp="1"/>
          </p:cNvSpPr>
          <p:nvPr>
            <p:ph type="sldNum" sz="quarter" idx="12"/>
          </p:nvPr>
        </p:nvSpPr>
        <p:spPr/>
        <p:txBody>
          <a:bodyPr/>
          <a:lstStyle/>
          <a:p>
            <a:fld id="{002C0F9A-4125-8B4D-86A9-E0D40D050B7B}" type="slidenum">
              <a:rPr lang="en-US" smtClean="0"/>
              <a:t>18</a:t>
            </a:fld>
            <a:endParaRPr lang="en-US"/>
          </a:p>
        </p:txBody>
      </p:sp>
    </p:spTree>
    <p:extLst>
      <p:ext uri="{BB962C8B-B14F-4D97-AF65-F5344CB8AC3E}">
        <p14:creationId xmlns:p14="http://schemas.microsoft.com/office/powerpoint/2010/main" val="408825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7166-7937-9142-B565-6DD413C2A450}"/>
              </a:ext>
            </a:extLst>
          </p:cNvPr>
          <p:cNvSpPr>
            <a:spLocks noGrp="1"/>
          </p:cNvSpPr>
          <p:nvPr>
            <p:ph type="title"/>
          </p:nvPr>
        </p:nvSpPr>
        <p:spPr/>
        <p:txBody>
          <a:bodyPr/>
          <a:lstStyle/>
          <a:p>
            <a:r>
              <a:rPr lang="en-US" dirty="0"/>
              <a:t>Trouble found … reflecting</a:t>
            </a:r>
          </a:p>
        </p:txBody>
      </p:sp>
      <p:pic>
        <p:nvPicPr>
          <p:cNvPr id="4" name="Picture 3">
            <a:extLst>
              <a:ext uri="{FF2B5EF4-FFF2-40B4-BE49-F238E27FC236}">
                <a16:creationId xmlns:a16="http://schemas.microsoft.com/office/drawing/2014/main" id="{E511268B-3B91-5443-A9CC-3074F796453A}"/>
              </a:ext>
            </a:extLst>
          </p:cNvPr>
          <p:cNvPicPr>
            <a:picLocks noChangeAspect="1"/>
          </p:cNvPicPr>
          <p:nvPr/>
        </p:nvPicPr>
        <p:blipFill>
          <a:blip r:embed="rId2"/>
          <a:stretch>
            <a:fillRect/>
          </a:stretch>
        </p:blipFill>
        <p:spPr>
          <a:xfrm>
            <a:off x="3792220" y="876657"/>
            <a:ext cx="5156200" cy="4940300"/>
          </a:xfrm>
          <a:prstGeom prst="rect">
            <a:avLst/>
          </a:prstGeom>
        </p:spPr>
      </p:pic>
      <p:sp>
        <p:nvSpPr>
          <p:cNvPr id="7" name="Content Placeholder 6">
            <a:extLst>
              <a:ext uri="{FF2B5EF4-FFF2-40B4-BE49-F238E27FC236}">
                <a16:creationId xmlns:a16="http://schemas.microsoft.com/office/drawing/2014/main" id="{9105CE7B-D33A-384D-9F3E-129D4AC3422F}"/>
              </a:ext>
            </a:extLst>
          </p:cNvPr>
          <p:cNvSpPr>
            <a:spLocks noGrp="1"/>
          </p:cNvSpPr>
          <p:nvPr>
            <p:ph idx="1"/>
          </p:nvPr>
        </p:nvSpPr>
        <p:spPr>
          <a:xfrm>
            <a:off x="195580" y="1137224"/>
            <a:ext cx="3596640" cy="4988940"/>
          </a:xfrm>
        </p:spPr>
        <p:txBody>
          <a:bodyPr>
            <a:normAutofit fontScale="92500" lnSpcReduction="20000"/>
          </a:bodyPr>
          <a:lstStyle/>
          <a:p>
            <a:r>
              <a:rPr lang="en-US" dirty="0"/>
              <a:t>Data </a:t>
            </a:r>
            <a:r>
              <a:rPr lang="en-US" dirty="0">
                <a:sym typeface="Wingdings" pitchFamily="2" charset="2"/>
              </a:rPr>
              <a:t> Knowledge  Understanding</a:t>
            </a:r>
          </a:p>
          <a:p>
            <a:pPr lvl="1"/>
            <a:r>
              <a:rPr lang="en-US" dirty="0"/>
              <a:t>Without a connection, AIN1 floated to a value close to the other AIN (likely via “parasitic capacitance”)</a:t>
            </a:r>
          </a:p>
          <a:p>
            <a:pPr lvl="1"/>
            <a:r>
              <a:rPr lang="en-US" dirty="0"/>
              <a:t>The high std was probably Johnson noise (</a:t>
            </a:r>
            <a:r>
              <a:rPr lang="en-US" dirty="0" err="1"/>
              <a:t>R</a:t>
            </a:r>
            <a:r>
              <a:rPr lang="en-US" baseline="-25000" dirty="0" err="1"/>
              <a:t>test</a:t>
            </a:r>
            <a:r>
              <a:rPr lang="en-US" dirty="0"/>
              <a:t> = 100</a:t>
            </a:r>
            <a:r>
              <a:rPr lang="en-US" dirty="0">
                <a:latin typeface="Symbol" pitchFamily="2" charset="2"/>
              </a:rPr>
              <a:t>W</a:t>
            </a:r>
            <a:r>
              <a:rPr lang="en-US" dirty="0"/>
              <a:t> wasn’t in parallel with the large internal Zin because of the open jumper)</a:t>
            </a:r>
          </a:p>
          <a:p>
            <a:pPr lvl="1"/>
            <a:r>
              <a:rPr lang="en-US" dirty="0"/>
              <a:t> … </a:t>
            </a:r>
          </a:p>
          <a:p>
            <a:pPr lvl="1"/>
            <a:r>
              <a:rPr lang="en-US" dirty="0"/>
              <a:t>There are ~10 jumper wires on the breadboard so perhaps ~10% failure rate is expected …</a:t>
            </a:r>
          </a:p>
          <a:p>
            <a:endParaRPr lang="en-US" dirty="0"/>
          </a:p>
        </p:txBody>
      </p:sp>
      <p:sp>
        <p:nvSpPr>
          <p:cNvPr id="3" name="TextBox 2">
            <a:extLst>
              <a:ext uri="{FF2B5EF4-FFF2-40B4-BE49-F238E27FC236}">
                <a16:creationId xmlns:a16="http://schemas.microsoft.com/office/drawing/2014/main" id="{D89B5F63-BC85-6A43-B298-BD5AEA7A96BE}"/>
              </a:ext>
            </a:extLst>
          </p:cNvPr>
          <p:cNvSpPr txBox="1"/>
          <p:nvPr/>
        </p:nvSpPr>
        <p:spPr>
          <a:xfrm>
            <a:off x="6920470" y="4040392"/>
            <a:ext cx="1935082" cy="923330"/>
          </a:xfrm>
          <a:prstGeom prst="rect">
            <a:avLst/>
          </a:prstGeom>
          <a:noFill/>
        </p:spPr>
        <p:txBody>
          <a:bodyPr wrap="none" rtlCol="0">
            <a:spAutoFit/>
          </a:bodyPr>
          <a:lstStyle/>
          <a:p>
            <a:r>
              <a:rPr lang="en-US" dirty="0">
                <a:solidFill>
                  <a:schemeClr val="bg1"/>
                </a:solidFill>
              </a:rPr>
              <a:t>Problem localized </a:t>
            </a:r>
            <a:br>
              <a:rPr lang="en-US" dirty="0">
                <a:solidFill>
                  <a:schemeClr val="bg1"/>
                </a:solidFill>
              </a:rPr>
            </a:br>
            <a:r>
              <a:rPr lang="en-US" dirty="0">
                <a:solidFill>
                  <a:schemeClr val="bg1"/>
                </a:solidFill>
              </a:rPr>
              <a:t>to open circuit</a:t>
            </a:r>
            <a:br>
              <a:rPr lang="en-US" dirty="0">
                <a:solidFill>
                  <a:schemeClr val="bg1"/>
                </a:solidFill>
              </a:rPr>
            </a:br>
            <a:r>
              <a:rPr lang="en-US" dirty="0">
                <a:solidFill>
                  <a:schemeClr val="bg1"/>
                </a:solidFill>
              </a:rPr>
              <a:t>between clip leads</a:t>
            </a:r>
          </a:p>
        </p:txBody>
      </p:sp>
      <p:cxnSp>
        <p:nvCxnSpPr>
          <p:cNvPr id="6" name="Straight Arrow Connector 5">
            <a:extLst>
              <a:ext uri="{FF2B5EF4-FFF2-40B4-BE49-F238E27FC236}">
                <a16:creationId xmlns:a16="http://schemas.microsoft.com/office/drawing/2014/main" id="{624DD628-31A9-434C-9923-CF1B6851328A}"/>
              </a:ext>
            </a:extLst>
          </p:cNvPr>
          <p:cNvCxnSpPr>
            <a:cxnSpLocks/>
          </p:cNvCxnSpPr>
          <p:nvPr/>
        </p:nvCxnSpPr>
        <p:spPr>
          <a:xfrm flipH="1">
            <a:off x="7602877" y="4963722"/>
            <a:ext cx="462336" cy="296650"/>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03F7269-642B-C24F-B3A2-F3FD3E63D7B9}"/>
              </a:ext>
            </a:extLst>
          </p:cNvPr>
          <p:cNvCxnSpPr>
            <a:cxnSpLocks/>
            <a:stCxn id="3" idx="0"/>
          </p:cNvCxnSpPr>
          <p:nvPr/>
        </p:nvCxnSpPr>
        <p:spPr>
          <a:xfrm flipH="1" flipV="1">
            <a:off x="7135407" y="2336510"/>
            <a:ext cx="752604" cy="1703882"/>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F300A17-E39D-A94D-8AC5-813891CDD3DD}"/>
              </a:ext>
            </a:extLst>
          </p:cNvPr>
          <p:cNvSpPr txBox="1"/>
          <p:nvPr/>
        </p:nvSpPr>
        <p:spPr>
          <a:xfrm>
            <a:off x="396302" y="5966212"/>
            <a:ext cx="829049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other words, I was measuring garbage – parasitic capacitance and Johnson noise – and got a visually pleasing I-V curve from it that </a:t>
            </a:r>
            <a:r>
              <a:rPr lang="en-US" sz="2000" i="1" dirty="0">
                <a:latin typeface="Times New Roman" panose="02020603050405020304" pitchFamily="18" charset="0"/>
                <a:cs typeface="Times New Roman" panose="02020603050405020304" pitchFamily="18" charset="0"/>
              </a:rPr>
              <a:t>almost</a:t>
            </a:r>
            <a:r>
              <a:rPr lang="en-US" sz="2000" dirty="0">
                <a:latin typeface="Times New Roman" panose="02020603050405020304" pitchFamily="18" charset="0"/>
                <a:cs typeface="Times New Roman" panose="02020603050405020304" pitchFamily="18" charset="0"/>
              </a:rPr>
              <a:t> fooled me </a:t>
            </a:r>
          </a:p>
        </p:txBody>
      </p:sp>
      <p:sp>
        <p:nvSpPr>
          <p:cNvPr id="15" name="Slide Number Placeholder 14">
            <a:extLst>
              <a:ext uri="{FF2B5EF4-FFF2-40B4-BE49-F238E27FC236}">
                <a16:creationId xmlns:a16="http://schemas.microsoft.com/office/drawing/2014/main" id="{187C9723-7BB4-F343-A17D-73070FAE2EFB}"/>
              </a:ext>
            </a:extLst>
          </p:cNvPr>
          <p:cNvSpPr>
            <a:spLocks noGrp="1"/>
          </p:cNvSpPr>
          <p:nvPr>
            <p:ph type="sldNum" sz="quarter" idx="12"/>
          </p:nvPr>
        </p:nvSpPr>
        <p:spPr/>
        <p:txBody>
          <a:bodyPr/>
          <a:lstStyle/>
          <a:p>
            <a:fld id="{002C0F9A-4125-8B4D-86A9-E0D40D050B7B}" type="slidenum">
              <a:rPr lang="en-US" smtClean="0"/>
              <a:t>19</a:t>
            </a:fld>
            <a:endParaRPr lang="en-US"/>
          </a:p>
        </p:txBody>
      </p:sp>
    </p:spTree>
    <p:extLst>
      <p:ext uri="{BB962C8B-B14F-4D97-AF65-F5344CB8AC3E}">
        <p14:creationId xmlns:p14="http://schemas.microsoft.com/office/powerpoint/2010/main" val="9344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1707445"/>
            <a:ext cx="7745505" cy="4911640"/>
          </a:xfrm>
        </p:spPr>
        <p:txBody>
          <a:bodyPr>
            <a:normAutofit/>
          </a:bodyPr>
          <a:lstStyle/>
          <a:p>
            <a:r>
              <a:rPr lang="en-US" dirty="0"/>
              <a:t>DC power supply labs comments</a:t>
            </a:r>
          </a:p>
          <a:p>
            <a:pPr lvl="1"/>
            <a:r>
              <a:rPr lang="en-US" dirty="0"/>
              <a:t>Let’s make sure </a:t>
            </a:r>
            <a:r>
              <a:rPr lang="en-US" u="sng" dirty="0"/>
              <a:t>all</a:t>
            </a:r>
            <a:r>
              <a:rPr lang="en-US" dirty="0"/>
              <a:t> your power supplies are working</a:t>
            </a:r>
          </a:p>
          <a:p>
            <a:pPr lvl="1"/>
            <a:r>
              <a:rPr lang="en-US" dirty="0"/>
              <a:t>Who’s isn’t working, or you’re not sure? </a:t>
            </a:r>
          </a:p>
          <a:p>
            <a:r>
              <a:rPr lang="en-US" dirty="0"/>
              <a:t>Final portfolio</a:t>
            </a:r>
          </a:p>
          <a:p>
            <a:r>
              <a:rPr lang="en-US" dirty="0"/>
              <a:t>Questions about Transistors?</a:t>
            </a:r>
          </a:p>
          <a:p>
            <a:r>
              <a:rPr lang="en-US" dirty="0"/>
              <a:t>Misconceptions</a:t>
            </a:r>
          </a:p>
          <a:p>
            <a:r>
              <a:rPr lang="en-US" dirty="0"/>
              <a:t>Next time we’re going to start AC, and things are going to get much more mathematical and abstract for a day or two</a:t>
            </a:r>
          </a:p>
        </p:txBody>
      </p:sp>
      <p:sp>
        <p:nvSpPr>
          <p:cNvPr id="3" name="Title 2"/>
          <p:cNvSpPr>
            <a:spLocks noGrp="1"/>
          </p:cNvSpPr>
          <p:nvPr>
            <p:ph type="title"/>
          </p:nvPr>
        </p:nvSpPr>
        <p:spPr/>
        <p:txBody>
          <a:bodyPr/>
          <a:lstStyle/>
          <a:p>
            <a:r>
              <a:rPr lang="en-US" dirty="0"/>
              <a:t>Today’s Goals</a:t>
            </a:r>
          </a:p>
        </p:txBody>
      </p:sp>
    </p:spTree>
    <p:extLst>
      <p:ext uri="{BB962C8B-B14F-4D97-AF65-F5344CB8AC3E}">
        <p14:creationId xmlns:p14="http://schemas.microsoft.com/office/powerpoint/2010/main" val="460980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0F98D-B1C3-DB40-99F1-9EB01D4082CB}"/>
              </a:ext>
            </a:extLst>
          </p:cNvPr>
          <p:cNvSpPr>
            <a:spLocks noGrp="1"/>
          </p:cNvSpPr>
          <p:nvPr>
            <p:ph type="title"/>
          </p:nvPr>
        </p:nvSpPr>
        <p:spPr/>
        <p:txBody>
          <a:bodyPr/>
          <a:lstStyle/>
          <a:p>
            <a:r>
              <a:rPr lang="en-US" dirty="0"/>
              <a:t>Another tool … </a:t>
            </a:r>
          </a:p>
        </p:txBody>
      </p:sp>
      <p:sp>
        <p:nvSpPr>
          <p:cNvPr id="3" name="Content Placeholder 2">
            <a:extLst>
              <a:ext uri="{FF2B5EF4-FFF2-40B4-BE49-F238E27FC236}">
                <a16:creationId xmlns:a16="http://schemas.microsoft.com/office/drawing/2014/main" id="{0EFA5A49-1556-DC4E-AF08-C2EB50495CFF}"/>
              </a:ext>
            </a:extLst>
          </p:cNvPr>
          <p:cNvSpPr>
            <a:spLocks noGrp="1"/>
          </p:cNvSpPr>
          <p:nvPr>
            <p:ph idx="1"/>
          </p:nvPr>
        </p:nvSpPr>
        <p:spPr/>
        <p:txBody>
          <a:bodyPr/>
          <a:lstStyle/>
          <a:p>
            <a:r>
              <a:rPr lang="en-US" dirty="0"/>
              <a:t>Another “rabbit hole” distraction … I got tired of constantly checking resistors with the ohmmeter </a:t>
            </a:r>
            <a:r>
              <a:rPr lang="en-US" dirty="0">
                <a:sym typeface="Wingdings" pitchFamily="2" charset="2"/>
              </a:rPr>
              <a:t> found 4”x5”x1” foam</a:t>
            </a:r>
            <a:endParaRPr lang="en-US" dirty="0"/>
          </a:p>
        </p:txBody>
      </p:sp>
      <p:pic>
        <p:nvPicPr>
          <p:cNvPr id="4" name="Picture 3">
            <a:extLst>
              <a:ext uri="{FF2B5EF4-FFF2-40B4-BE49-F238E27FC236}">
                <a16:creationId xmlns:a16="http://schemas.microsoft.com/office/drawing/2014/main" id="{BCB5885C-F97E-DF4F-AE7B-A45FF1BA302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60000"/>
                    </a14:imgEffect>
                    <a14:imgEffect>
                      <a14:brightnessContrast bright="42000"/>
                    </a14:imgEffect>
                  </a14:imgLayer>
                </a14:imgProps>
              </a:ext>
            </a:extLst>
          </a:blip>
          <a:srcRect l="1713"/>
          <a:stretch/>
        </p:blipFill>
        <p:spPr>
          <a:xfrm>
            <a:off x="1941815" y="2362059"/>
            <a:ext cx="5688265" cy="4130816"/>
          </a:xfrm>
          <a:prstGeom prst="rect">
            <a:avLst/>
          </a:prstGeom>
        </p:spPr>
      </p:pic>
      <p:sp>
        <p:nvSpPr>
          <p:cNvPr id="6" name="Slide Number Placeholder 5">
            <a:extLst>
              <a:ext uri="{FF2B5EF4-FFF2-40B4-BE49-F238E27FC236}">
                <a16:creationId xmlns:a16="http://schemas.microsoft.com/office/drawing/2014/main" id="{942C6418-F192-D440-9593-200403D797A8}"/>
              </a:ext>
            </a:extLst>
          </p:cNvPr>
          <p:cNvSpPr>
            <a:spLocks noGrp="1"/>
          </p:cNvSpPr>
          <p:nvPr>
            <p:ph type="sldNum" sz="quarter" idx="12"/>
          </p:nvPr>
        </p:nvSpPr>
        <p:spPr/>
        <p:txBody>
          <a:bodyPr/>
          <a:lstStyle/>
          <a:p>
            <a:fld id="{002C0F9A-4125-8B4D-86A9-E0D40D050B7B}" type="slidenum">
              <a:rPr lang="en-US" smtClean="0"/>
              <a:t>20</a:t>
            </a:fld>
            <a:endParaRPr lang="en-US"/>
          </a:p>
        </p:txBody>
      </p:sp>
    </p:spTree>
    <p:extLst>
      <p:ext uri="{BB962C8B-B14F-4D97-AF65-F5344CB8AC3E}">
        <p14:creationId xmlns:p14="http://schemas.microsoft.com/office/powerpoint/2010/main" val="274809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B5486-662D-1E43-ADF9-7227B2458474}"/>
              </a:ext>
            </a:extLst>
          </p:cNvPr>
          <p:cNvSpPr>
            <a:spLocks noGrp="1"/>
          </p:cNvSpPr>
          <p:nvPr>
            <p:ph type="title"/>
          </p:nvPr>
        </p:nvSpPr>
        <p:spPr/>
        <p:txBody>
          <a:bodyPr/>
          <a:lstStyle/>
          <a:p>
            <a:r>
              <a:rPr lang="en-US" dirty="0"/>
              <a:t>Unwrapping this adventure</a:t>
            </a:r>
          </a:p>
        </p:txBody>
      </p:sp>
      <p:sp>
        <p:nvSpPr>
          <p:cNvPr id="3" name="Content Placeholder 2">
            <a:extLst>
              <a:ext uri="{FF2B5EF4-FFF2-40B4-BE49-F238E27FC236}">
                <a16:creationId xmlns:a16="http://schemas.microsoft.com/office/drawing/2014/main" id="{BCBF44EE-00C6-9344-AF75-9858F99D5035}"/>
              </a:ext>
            </a:extLst>
          </p:cNvPr>
          <p:cNvSpPr>
            <a:spLocks noGrp="1"/>
          </p:cNvSpPr>
          <p:nvPr>
            <p:ph idx="1"/>
          </p:nvPr>
        </p:nvSpPr>
        <p:spPr/>
        <p:txBody>
          <a:bodyPr>
            <a:normAutofit lnSpcReduction="10000"/>
          </a:bodyPr>
          <a:lstStyle/>
          <a:p>
            <a:r>
              <a:rPr lang="en-US" dirty="0"/>
              <a:t>Organization skills … done with this rabbit hole, find the next one … where were we? </a:t>
            </a:r>
          </a:p>
          <a:p>
            <a:r>
              <a:rPr lang="en-US" dirty="0"/>
              <a:t>Meta-question: was our method “bottom-up” or “top-down”? </a:t>
            </a:r>
          </a:p>
          <a:p>
            <a:pPr lvl="1"/>
            <a:r>
              <a:rPr lang="en-US" dirty="0"/>
              <a:t>Top down – we built the circuit and drilled down into the problem</a:t>
            </a:r>
          </a:p>
          <a:p>
            <a:pPr lvl="1"/>
            <a:r>
              <a:rPr lang="en-US" dirty="0"/>
              <a:t>Given its cost, should we test every jumper wire first (bottom up)?</a:t>
            </a:r>
          </a:p>
          <a:p>
            <a:pPr lvl="1"/>
            <a:r>
              <a:rPr lang="en-US" dirty="0"/>
              <a:t>Maybe … but it won’t guarantee that one that tests good now will be good tomorrow … if they fail later, we have little choice but top-down testing</a:t>
            </a:r>
          </a:p>
          <a:p>
            <a:pPr lvl="2"/>
            <a:r>
              <a:rPr lang="en-US" dirty="0"/>
              <a:t>Although sometimes, perhaps out of frustration with top-down troubleshooting, you rip the system apart, and start over (bottom-upping)</a:t>
            </a:r>
          </a:p>
          <a:p>
            <a:r>
              <a:rPr lang="en-US" dirty="0"/>
              <a:t>Humans (and especially engineers and physicists) are tool users </a:t>
            </a:r>
          </a:p>
          <a:p>
            <a:pPr lvl="1"/>
            <a:r>
              <a:rPr lang="en-US" dirty="0"/>
              <a:t>Whether intellectual tools like calculus or hardware like soldering irons … </a:t>
            </a:r>
          </a:p>
        </p:txBody>
      </p:sp>
      <p:sp>
        <p:nvSpPr>
          <p:cNvPr id="5" name="Slide Number Placeholder 4">
            <a:extLst>
              <a:ext uri="{FF2B5EF4-FFF2-40B4-BE49-F238E27FC236}">
                <a16:creationId xmlns:a16="http://schemas.microsoft.com/office/drawing/2014/main" id="{082AD219-1F76-A647-B428-7EA2C3A090C6}"/>
              </a:ext>
            </a:extLst>
          </p:cNvPr>
          <p:cNvSpPr>
            <a:spLocks noGrp="1"/>
          </p:cNvSpPr>
          <p:nvPr>
            <p:ph type="sldNum" sz="quarter" idx="12"/>
          </p:nvPr>
        </p:nvSpPr>
        <p:spPr/>
        <p:txBody>
          <a:bodyPr/>
          <a:lstStyle/>
          <a:p>
            <a:fld id="{002C0F9A-4125-8B4D-86A9-E0D40D050B7B}" type="slidenum">
              <a:rPr lang="en-US" smtClean="0"/>
              <a:t>21</a:t>
            </a:fld>
            <a:endParaRPr lang="en-US"/>
          </a:p>
        </p:txBody>
      </p:sp>
    </p:spTree>
    <p:extLst>
      <p:ext uri="{BB962C8B-B14F-4D97-AF65-F5344CB8AC3E}">
        <p14:creationId xmlns:p14="http://schemas.microsoft.com/office/powerpoint/2010/main" val="24906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5EBC-4733-B548-AAE9-6BF4B2050053}"/>
              </a:ext>
            </a:extLst>
          </p:cNvPr>
          <p:cNvSpPr>
            <a:spLocks noGrp="1"/>
          </p:cNvSpPr>
          <p:nvPr>
            <p:ph type="title"/>
          </p:nvPr>
        </p:nvSpPr>
        <p:spPr/>
        <p:txBody>
          <a:bodyPr/>
          <a:lstStyle/>
          <a:p>
            <a:r>
              <a:rPr lang="en-US" dirty="0"/>
              <a:t>Questions? Comments?</a:t>
            </a:r>
          </a:p>
        </p:txBody>
      </p:sp>
      <p:sp>
        <p:nvSpPr>
          <p:cNvPr id="3" name="Content Placeholder 2">
            <a:extLst>
              <a:ext uri="{FF2B5EF4-FFF2-40B4-BE49-F238E27FC236}">
                <a16:creationId xmlns:a16="http://schemas.microsoft.com/office/drawing/2014/main" id="{526916A6-DABD-D24F-B8BF-7FF69BDD7E1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36803A9-BCE4-7043-9C26-7CF29F6E4915}"/>
              </a:ext>
            </a:extLst>
          </p:cNvPr>
          <p:cNvSpPr>
            <a:spLocks noGrp="1"/>
          </p:cNvSpPr>
          <p:nvPr>
            <p:ph type="sldNum" sz="quarter" idx="12"/>
          </p:nvPr>
        </p:nvSpPr>
        <p:spPr/>
        <p:txBody>
          <a:bodyPr/>
          <a:lstStyle/>
          <a:p>
            <a:fld id="{002C0F9A-4125-8B4D-86A9-E0D40D050B7B}" type="slidenum">
              <a:rPr lang="en-US" smtClean="0"/>
              <a:t>22</a:t>
            </a:fld>
            <a:endParaRPr lang="en-US"/>
          </a:p>
        </p:txBody>
      </p:sp>
    </p:spTree>
    <p:extLst>
      <p:ext uri="{BB962C8B-B14F-4D97-AF65-F5344CB8AC3E}">
        <p14:creationId xmlns:p14="http://schemas.microsoft.com/office/powerpoint/2010/main" val="2814362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7528D9-C1F5-421E-C11C-4F09FF481565}"/>
              </a:ext>
            </a:extLst>
          </p:cNvPr>
          <p:cNvPicPr>
            <a:picLocks noGrp="1" noChangeAspect="1"/>
          </p:cNvPicPr>
          <p:nvPr>
            <p:ph idx="1"/>
          </p:nvPr>
        </p:nvPicPr>
        <p:blipFill>
          <a:blip r:embed="rId2"/>
          <a:stretch>
            <a:fillRect/>
          </a:stretch>
        </p:blipFill>
        <p:spPr>
          <a:xfrm>
            <a:off x="1410167" y="-609600"/>
            <a:ext cx="6275641" cy="8121417"/>
          </a:xfrm>
        </p:spPr>
      </p:pic>
    </p:spTree>
    <p:extLst>
      <p:ext uri="{BB962C8B-B14F-4D97-AF65-F5344CB8AC3E}">
        <p14:creationId xmlns:p14="http://schemas.microsoft.com/office/powerpoint/2010/main" val="264755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CC23-30EA-B74B-BB95-F43955421F26}"/>
              </a:ext>
            </a:extLst>
          </p:cNvPr>
          <p:cNvSpPr>
            <a:spLocks noGrp="1"/>
          </p:cNvSpPr>
          <p:nvPr>
            <p:ph type="title"/>
          </p:nvPr>
        </p:nvSpPr>
        <p:spPr>
          <a:xfrm>
            <a:off x="457200" y="0"/>
            <a:ext cx="8229600" cy="1143000"/>
          </a:xfrm>
        </p:spPr>
        <p:txBody>
          <a:bodyPr/>
          <a:lstStyle/>
          <a:p>
            <a:r>
              <a:rPr lang="en-US" dirty="0"/>
              <a:t>What next?</a:t>
            </a:r>
          </a:p>
        </p:txBody>
      </p:sp>
      <p:sp>
        <p:nvSpPr>
          <p:cNvPr id="3" name="Content Placeholder 2">
            <a:extLst>
              <a:ext uri="{FF2B5EF4-FFF2-40B4-BE49-F238E27FC236}">
                <a16:creationId xmlns:a16="http://schemas.microsoft.com/office/drawing/2014/main" id="{49F914FF-9E0B-974B-97A7-1A62E8383193}"/>
              </a:ext>
            </a:extLst>
          </p:cNvPr>
          <p:cNvSpPr>
            <a:spLocks noGrp="1"/>
          </p:cNvSpPr>
          <p:nvPr>
            <p:ph idx="1"/>
          </p:nvPr>
        </p:nvSpPr>
        <p:spPr>
          <a:xfrm>
            <a:off x="457200" y="1068849"/>
            <a:ext cx="8382000" cy="5789151"/>
          </a:xfrm>
        </p:spPr>
        <p:txBody>
          <a:bodyPr>
            <a:normAutofit fontScale="77500" lnSpcReduction="20000"/>
          </a:bodyPr>
          <a:lstStyle/>
          <a:p>
            <a:pPr marL="457200" indent="-457200">
              <a:buFont typeface="+mj-lt"/>
              <a:buAutoNum type="arabicPeriod"/>
            </a:pPr>
            <a:r>
              <a:rPr lang="en-US" sz="2400" dirty="0"/>
              <a:t>Continue automating data acquisition and control</a:t>
            </a:r>
          </a:p>
          <a:p>
            <a:pPr marL="914400" lvl="1" indent="-457200">
              <a:buFont typeface="+mj-lt"/>
              <a:buAutoNum type="arabicPeriod"/>
            </a:pPr>
            <a:r>
              <a:rPr lang="en-US" dirty="0"/>
              <a:t>Eliminate copy/paste from Arduino to </a:t>
            </a:r>
            <a:r>
              <a:rPr lang="en-US" dirty="0" err="1"/>
              <a:t>Matlab</a:t>
            </a:r>
            <a:r>
              <a:rPr lang="en-US" dirty="0"/>
              <a:t> – let’s automate communication between </a:t>
            </a:r>
            <a:r>
              <a:rPr lang="en-US" sz="2000" dirty="0"/>
              <a:t>Arduino and </a:t>
            </a:r>
            <a:r>
              <a:rPr lang="en-US" sz="2000" dirty="0" err="1"/>
              <a:t>Matlab</a:t>
            </a:r>
            <a:endParaRPr lang="en-US" sz="2000" dirty="0"/>
          </a:p>
          <a:p>
            <a:pPr marL="914400" lvl="1" indent="-457200">
              <a:buFont typeface="+mj-lt"/>
              <a:buAutoNum type="arabicPeriod"/>
            </a:pPr>
            <a:r>
              <a:rPr lang="en-US" sz="2000" dirty="0"/>
              <a:t>Automate “turning R2” to vary the LM317 voltage – control the LM317 via </a:t>
            </a:r>
            <a:r>
              <a:rPr lang="en-US" sz="2000" dirty="0" err="1"/>
              <a:t>Matlab</a:t>
            </a:r>
            <a:r>
              <a:rPr lang="en-US" dirty="0"/>
              <a:t>, via Arduino</a:t>
            </a:r>
            <a:r>
              <a:rPr lang="en-US" sz="2000" dirty="0"/>
              <a:t> </a:t>
            </a:r>
          </a:p>
          <a:p>
            <a:pPr marL="457200" lvl="1" indent="0">
              <a:buNone/>
            </a:pPr>
            <a:endParaRPr lang="en-US" dirty="0"/>
          </a:p>
          <a:p>
            <a:pPr marL="0" indent="0">
              <a:buNone/>
            </a:pPr>
            <a:r>
              <a:rPr lang="en-US" u="sng" dirty="0"/>
              <a:t>Why</a:t>
            </a:r>
            <a:r>
              <a:rPr lang="en-US" dirty="0"/>
              <a:t> should we do this? </a:t>
            </a:r>
          </a:p>
          <a:p>
            <a:r>
              <a:rPr lang="en-US" dirty="0"/>
              <a:t>You’ve experienced how the manual methods we’ve used are inefficient</a:t>
            </a:r>
          </a:p>
          <a:p>
            <a:r>
              <a:rPr lang="en-US" dirty="0"/>
              <a:t>Achieving the two above steps would enable full automation of </a:t>
            </a:r>
            <a:r>
              <a:rPr lang="en-US" dirty="0" err="1"/>
              <a:t>i</a:t>
            </a:r>
            <a:r>
              <a:rPr lang="en-US" dirty="0"/>
              <a:t>-v, </a:t>
            </a:r>
            <a:r>
              <a:rPr lang="en-US" dirty="0" err="1"/>
              <a:t>hfe</a:t>
            </a:r>
            <a:r>
              <a:rPr lang="en-US" dirty="0"/>
              <a:t>, etc. curves</a:t>
            </a:r>
          </a:p>
          <a:p>
            <a:r>
              <a:rPr lang="en-US" dirty="0"/>
              <a:t>We’ll learn a lot in the process, in particular, #2 will let us apply some transistor circuit ideas and introduce us to AC circuits … </a:t>
            </a:r>
          </a:p>
          <a:p>
            <a:pPr marL="0" indent="0">
              <a:buNone/>
            </a:pPr>
            <a:r>
              <a:rPr lang="en-US" sz="2400" u="sng" dirty="0"/>
              <a:t>How</a:t>
            </a:r>
            <a:r>
              <a:rPr lang="en-US" sz="2400" dirty="0"/>
              <a:t> do we do this?? </a:t>
            </a:r>
            <a:endParaRPr lang="en-US" dirty="0"/>
          </a:p>
          <a:p>
            <a:r>
              <a:rPr lang="en-US" sz="2400" dirty="0"/>
              <a:t>General reductionist approaches are “top-down” and “bottom-up”</a:t>
            </a:r>
          </a:p>
          <a:p>
            <a:pPr lvl="1"/>
            <a:r>
              <a:rPr lang="en-US" dirty="0"/>
              <a:t>Top-down starts at the goal and works “downward” completing details</a:t>
            </a:r>
          </a:p>
          <a:p>
            <a:pPr lvl="1"/>
            <a:r>
              <a:rPr lang="en-US" dirty="0"/>
              <a:t>Bottom-up starts with necessary details, working towards the final solution</a:t>
            </a:r>
          </a:p>
          <a:p>
            <a:pPr lvl="1"/>
            <a:r>
              <a:rPr lang="en-US" dirty="0"/>
              <a:t>If you know what you’re doing, top-down can be more efficient – keeps you from wasting time on unnecessary adventures</a:t>
            </a:r>
          </a:p>
          <a:p>
            <a:pPr lvl="1"/>
            <a:r>
              <a:rPr lang="en-US" dirty="0"/>
              <a:t>If you’re unsure about the final solution, then focusing on necessary parts gives you time to reduce uncertainties and figure out the top</a:t>
            </a:r>
          </a:p>
          <a:p>
            <a:pPr lvl="1"/>
            <a:r>
              <a:rPr lang="en-US" dirty="0"/>
              <a:t>Which is better?? </a:t>
            </a:r>
          </a:p>
          <a:p>
            <a:pPr marL="0" indent="0">
              <a:buNone/>
            </a:pPr>
            <a:r>
              <a:rPr lang="en-US" dirty="0"/>
              <a:t>Questions?? </a:t>
            </a:r>
          </a:p>
          <a:p>
            <a:pPr lvl="1"/>
            <a:endParaRPr lang="en-US" dirty="0"/>
          </a:p>
        </p:txBody>
      </p:sp>
    </p:spTree>
    <p:extLst>
      <p:ext uri="{BB962C8B-B14F-4D97-AF65-F5344CB8AC3E}">
        <p14:creationId xmlns:p14="http://schemas.microsoft.com/office/powerpoint/2010/main" val="4083305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5A10-B658-DB37-2B6E-15FFFE7AE96E}"/>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CBD2D37D-2036-6D11-4A1C-7841505B5521}"/>
              </a:ext>
            </a:extLst>
          </p:cNvPr>
          <p:cNvSpPr>
            <a:spLocks noGrp="1"/>
          </p:cNvSpPr>
          <p:nvPr>
            <p:ph idx="1"/>
          </p:nvPr>
        </p:nvSpPr>
        <p:spPr>
          <a:xfrm>
            <a:off x="457200" y="1137223"/>
            <a:ext cx="8229600" cy="5475717"/>
          </a:xfrm>
        </p:spPr>
        <p:txBody>
          <a:bodyPr>
            <a:normAutofit fontScale="92500" lnSpcReduction="20000"/>
          </a:bodyPr>
          <a:lstStyle/>
          <a:p>
            <a:r>
              <a:rPr lang="en-US" dirty="0"/>
              <a:t>Arduino has a USB port … What is USB? </a:t>
            </a:r>
          </a:p>
          <a:p>
            <a:pPr lvl="1"/>
            <a:r>
              <a:rPr lang="en-US" dirty="0"/>
              <a:t>It’s pretty Universal, it’s Serial (vs. parallel), and it’s a Bus … </a:t>
            </a:r>
          </a:p>
          <a:p>
            <a:pPr lvl="1"/>
            <a:r>
              <a:rPr lang="en-US" dirty="0"/>
              <a:t>It’s a polished turd (</a:t>
            </a:r>
            <a:r>
              <a:rPr lang="en-US" dirty="0">
                <a:hlinkClick r:id="rId2"/>
              </a:rPr>
              <a:t>https://www.edn.com/polishing-a-turd/</a:t>
            </a:r>
            <a:r>
              <a:rPr lang="en-US" dirty="0"/>
              <a:t> -- the date of this article is wrong)</a:t>
            </a:r>
          </a:p>
          <a:p>
            <a:pPr lvl="1"/>
            <a:r>
              <a:rPr lang="en-US" dirty="0"/>
              <a:t>An industry standard (</a:t>
            </a:r>
            <a:r>
              <a:rPr lang="en-US" dirty="0">
                <a:hlinkClick r:id="rId3"/>
              </a:rPr>
              <a:t>https://en.wikipedia.org/wiki/USB</a:t>
            </a:r>
            <a:r>
              <a:rPr lang="en-US" dirty="0"/>
              <a:t>) – “a nice thing about standards is there are so many to choose from”</a:t>
            </a:r>
          </a:p>
          <a:p>
            <a:pPr lvl="1"/>
            <a:r>
              <a:rPr lang="en-US" dirty="0"/>
              <a:t>It’s what we got to connect computers to peripheral devices like microcontrollers … and we use what we got</a:t>
            </a:r>
          </a:p>
          <a:p>
            <a:pPr lvl="1"/>
            <a:r>
              <a:rPr lang="en-US" dirty="0"/>
              <a:t>It’s inherited a long legacy of prior serial hardware and software protocols</a:t>
            </a:r>
          </a:p>
          <a:p>
            <a:pPr lvl="2"/>
            <a:r>
              <a:rPr lang="en-US" dirty="0"/>
              <a:t>Yea, it’s a </a:t>
            </a:r>
            <a:r>
              <a:rPr lang="en-US" i="1" dirty="0"/>
              <a:t>well-</a:t>
            </a:r>
            <a:r>
              <a:rPr lang="en-US" dirty="0"/>
              <a:t>polished turd … </a:t>
            </a:r>
          </a:p>
          <a:p>
            <a:r>
              <a:rPr lang="en-US" dirty="0" err="1"/>
              <a:t>Matlab</a:t>
            </a:r>
            <a:r>
              <a:rPr lang="en-US" dirty="0"/>
              <a:t> can connect to serial ports</a:t>
            </a:r>
          </a:p>
          <a:p>
            <a:pPr lvl="1"/>
            <a:r>
              <a:rPr lang="en-US" dirty="0" err="1"/>
              <a:t>Matlab’s</a:t>
            </a:r>
            <a:r>
              <a:rPr lang="en-US" dirty="0"/>
              <a:t> interfaces have changed,</a:t>
            </a:r>
            <a:r>
              <a:rPr lang="en-US" dirty="0">
                <a:latin typeface="Courier New" panose="02070309020205020404" pitchFamily="49" charset="0"/>
                <a:cs typeface="Courier New" panose="02070309020205020404" pitchFamily="49" charset="0"/>
              </a:rPr>
              <a:t> &gt;&gt; doc </a:t>
            </a:r>
            <a:r>
              <a:rPr lang="en-US" dirty="0" err="1">
                <a:latin typeface="Courier New" panose="02070309020205020404" pitchFamily="49" charset="0"/>
                <a:cs typeface="Courier New" panose="02070309020205020404" pitchFamily="49" charset="0"/>
              </a:rPr>
              <a:t>serialport</a:t>
            </a:r>
            <a:r>
              <a:rPr lang="en-US" dirty="0">
                <a:latin typeface="Courier New" panose="02070309020205020404" pitchFamily="49" charset="0"/>
                <a:cs typeface="Courier New" panose="02070309020205020404" pitchFamily="49" charset="0"/>
              </a:rPr>
              <a:t> </a:t>
            </a:r>
            <a:r>
              <a:rPr lang="en-US" dirty="0"/>
              <a:t>is the current one</a:t>
            </a:r>
          </a:p>
          <a:p>
            <a:pPr lvl="1"/>
            <a:r>
              <a:rPr lang="en-US" dirty="0"/>
              <a:t>On the left side of the help browser, see Examples, and also at the very bottom is “See Also: Functions: </a:t>
            </a:r>
            <a:r>
              <a:rPr lang="en-US" dirty="0" err="1">
                <a:latin typeface="Courier New" panose="02070309020205020404" pitchFamily="49" charset="0"/>
                <a:cs typeface="Courier New" panose="02070309020205020404" pitchFamily="49" charset="0"/>
              </a:rPr>
              <a:t>serialportlist</a:t>
            </a:r>
            <a:endParaRPr lang="en-US" dirty="0">
              <a:latin typeface="Courier New" panose="02070309020205020404" pitchFamily="49" charset="0"/>
              <a:cs typeface="Courier New" panose="02070309020205020404" pitchFamily="49" charset="0"/>
            </a:endParaRPr>
          </a:p>
          <a:p>
            <a:r>
              <a:rPr lang="en-US" dirty="0"/>
              <a:t>Is this the only way?</a:t>
            </a:r>
          </a:p>
          <a:p>
            <a:pPr lvl="1"/>
            <a:r>
              <a:rPr lang="en-US" dirty="0">
                <a:hlinkClick r:id="rId4"/>
              </a:rPr>
              <a:t>https://www.mathworks.com/products/hardware/arduino.html</a:t>
            </a:r>
            <a:r>
              <a:rPr lang="en-US" dirty="0"/>
              <a:t> describes a higher level interface (that we </a:t>
            </a:r>
            <a:r>
              <a:rPr lang="en-US" i="1" dirty="0"/>
              <a:t>will not</a:t>
            </a:r>
            <a:r>
              <a:rPr lang="en-US" dirty="0"/>
              <a:t> be using)</a:t>
            </a:r>
          </a:p>
          <a:p>
            <a:pPr lvl="1"/>
            <a:endParaRPr lang="en-US" dirty="0">
              <a:latin typeface="Courier New" panose="02070309020205020404" pitchFamily="49" charset="0"/>
              <a:cs typeface="Courier New" panose="02070309020205020404" pitchFamily="49" charset="0"/>
            </a:endParaRPr>
          </a:p>
          <a:p>
            <a:pPr lvl="1"/>
            <a:endParaRPr lang="en-US" dirty="0"/>
          </a:p>
        </p:txBody>
      </p:sp>
      <p:sp>
        <p:nvSpPr>
          <p:cNvPr id="4" name="Slide Number Placeholder 3">
            <a:extLst>
              <a:ext uri="{FF2B5EF4-FFF2-40B4-BE49-F238E27FC236}">
                <a16:creationId xmlns:a16="http://schemas.microsoft.com/office/drawing/2014/main" id="{C5949424-FB0A-EAB1-E413-761ACE3F8C0A}"/>
              </a:ext>
            </a:extLst>
          </p:cNvPr>
          <p:cNvSpPr>
            <a:spLocks noGrp="1"/>
          </p:cNvSpPr>
          <p:nvPr>
            <p:ph type="sldNum" sz="quarter" idx="12"/>
          </p:nvPr>
        </p:nvSpPr>
        <p:spPr/>
        <p:txBody>
          <a:bodyPr/>
          <a:lstStyle/>
          <a:p>
            <a:fld id="{002C0F9A-4125-8B4D-86A9-E0D40D050B7B}" type="slidenum">
              <a:rPr lang="en-US" smtClean="0"/>
              <a:t>25</a:t>
            </a:fld>
            <a:endParaRPr lang="en-US"/>
          </a:p>
        </p:txBody>
      </p:sp>
      <p:pic>
        <p:nvPicPr>
          <p:cNvPr id="5" name="Picture 4">
            <a:extLst>
              <a:ext uri="{FF2B5EF4-FFF2-40B4-BE49-F238E27FC236}">
                <a16:creationId xmlns:a16="http://schemas.microsoft.com/office/drawing/2014/main" id="{A8D36003-A9DB-4C9C-5CED-E60DF6B278FC}"/>
              </a:ext>
            </a:extLst>
          </p:cNvPr>
          <p:cNvPicPr>
            <a:picLocks noChangeAspect="1"/>
          </p:cNvPicPr>
          <p:nvPr/>
        </p:nvPicPr>
        <p:blipFill>
          <a:blip r:embed="rId5"/>
          <a:stretch>
            <a:fillRect/>
          </a:stretch>
        </p:blipFill>
        <p:spPr>
          <a:xfrm flipH="1">
            <a:off x="7010400" y="758789"/>
            <a:ext cx="1080898" cy="1001928"/>
          </a:xfrm>
          <a:prstGeom prst="rect">
            <a:avLst/>
          </a:prstGeom>
        </p:spPr>
      </p:pic>
    </p:spTree>
    <p:extLst>
      <p:ext uri="{BB962C8B-B14F-4D97-AF65-F5344CB8AC3E}">
        <p14:creationId xmlns:p14="http://schemas.microsoft.com/office/powerpoint/2010/main" val="36171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DDC5-A6DC-E8F0-DB03-D9B6FFA7DCCC}"/>
              </a:ext>
            </a:extLst>
          </p:cNvPr>
          <p:cNvSpPr>
            <a:spLocks noGrp="1"/>
          </p:cNvSpPr>
          <p:nvPr>
            <p:ph type="title"/>
          </p:nvPr>
        </p:nvSpPr>
        <p:spPr/>
        <p:txBody>
          <a:bodyPr/>
          <a:lstStyle/>
          <a:p>
            <a:r>
              <a:rPr lang="en-US" dirty="0"/>
              <a:t>Serial ports cannot be shared</a:t>
            </a:r>
          </a:p>
        </p:txBody>
      </p:sp>
      <p:sp>
        <p:nvSpPr>
          <p:cNvPr id="3" name="Content Placeholder 2">
            <a:extLst>
              <a:ext uri="{FF2B5EF4-FFF2-40B4-BE49-F238E27FC236}">
                <a16:creationId xmlns:a16="http://schemas.microsoft.com/office/drawing/2014/main" id="{AB183EF2-769C-C07A-99F7-C72AD6953C73}"/>
              </a:ext>
            </a:extLst>
          </p:cNvPr>
          <p:cNvSpPr>
            <a:spLocks noGrp="1"/>
          </p:cNvSpPr>
          <p:nvPr>
            <p:ph idx="1"/>
          </p:nvPr>
        </p:nvSpPr>
        <p:spPr/>
        <p:txBody>
          <a:bodyPr/>
          <a:lstStyle/>
          <a:p>
            <a:r>
              <a:rPr lang="en-US" dirty="0"/>
              <a:t>Windows, Unix, MacOS don’t allow multiple processes (active programs) to share a serial port</a:t>
            </a:r>
          </a:p>
          <a:p>
            <a:r>
              <a:rPr lang="en-US" dirty="0"/>
              <a:t>If the Arduino IDE is connected to the Arduino, then </a:t>
            </a:r>
            <a:r>
              <a:rPr lang="en-US" dirty="0" err="1"/>
              <a:t>Matlab</a:t>
            </a:r>
            <a:r>
              <a:rPr lang="en-US" dirty="0"/>
              <a:t> cannot connect to it, and visa-versa</a:t>
            </a:r>
          </a:p>
          <a:p>
            <a:r>
              <a:rPr lang="en-US" dirty="0"/>
              <a:t>Some programs maybe more aggressive and “steal” the port, but usually you get an error, “port not available” or a more cryptic equivalent, if you try to connect to an Arduino that’s already connected to another application</a:t>
            </a:r>
          </a:p>
          <a:p>
            <a:pPr lvl="1"/>
            <a:r>
              <a:rPr lang="en-US" dirty="0"/>
              <a:t>Disconnect or quit IDE before trying to connect </a:t>
            </a:r>
            <a:r>
              <a:rPr lang="en-US" dirty="0" err="1"/>
              <a:t>Matlab</a:t>
            </a:r>
            <a:r>
              <a:rPr lang="en-US" dirty="0"/>
              <a:t> and visa versa – a pain of sharing hardware … </a:t>
            </a:r>
          </a:p>
        </p:txBody>
      </p:sp>
      <p:sp>
        <p:nvSpPr>
          <p:cNvPr id="4" name="Slide Number Placeholder 3">
            <a:extLst>
              <a:ext uri="{FF2B5EF4-FFF2-40B4-BE49-F238E27FC236}">
                <a16:creationId xmlns:a16="http://schemas.microsoft.com/office/drawing/2014/main" id="{734FC0E4-860E-1D7D-E3DB-DA1844465394}"/>
              </a:ext>
            </a:extLst>
          </p:cNvPr>
          <p:cNvSpPr>
            <a:spLocks noGrp="1"/>
          </p:cNvSpPr>
          <p:nvPr>
            <p:ph type="sldNum" sz="quarter" idx="12"/>
          </p:nvPr>
        </p:nvSpPr>
        <p:spPr/>
        <p:txBody>
          <a:bodyPr/>
          <a:lstStyle/>
          <a:p>
            <a:fld id="{002C0F9A-4125-8B4D-86A9-E0D40D050B7B}" type="slidenum">
              <a:rPr lang="en-US" smtClean="0"/>
              <a:t>26</a:t>
            </a:fld>
            <a:endParaRPr lang="en-US"/>
          </a:p>
        </p:txBody>
      </p:sp>
    </p:spTree>
    <p:extLst>
      <p:ext uri="{BB962C8B-B14F-4D97-AF65-F5344CB8AC3E}">
        <p14:creationId xmlns:p14="http://schemas.microsoft.com/office/powerpoint/2010/main" val="391187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2DB-B0A7-F07B-2AC6-58BD777E224D}"/>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877FAD26-EA8D-D6F4-B4FA-FF66EFED259D}"/>
              </a:ext>
            </a:extLst>
          </p:cNvPr>
          <p:cNvSpPr>
            <a:spLocks noGrp="1"/>
          </p:cNvSpPr>
          <p:nvPr>
            <p:ph idx="1"/>
          </p:nvPr>
        </p:nvSpPr>
        <p:spPr/>
        <p:txBody>
          <a:bodyPr>
            <a:normAutofit fontScale="92500" lnSpcReduction="10000"/>
          </a:bodyPr>
          <a:lstStyle/>
          <a:p>
            <a:r>
              <a:rPr lang="en-US" dirty="0"/>
              <a:t>On my </a:t>
            </a:r>
            <a:r>
              <a:rPr lang="en-US" dirty="0" err="1"/>
              <a:t>Macbook</a:t>
            </a:r>
            <a:r>
              <a:rPr lang="en-US" dirty="0"/>
              <a:t> Pro: </a:t>
            </a:r>
          </a:p>
          <a:p>
            <a:pPr marL="457200" lvl="1" indent="0">
              <a:buNone/>
            </a:pPr>
            <a:r>
              <a:rPr lang="en-US" sz="1400" dirty="0">
                <a:latin typeface="Courier New" panose="02070309020205020404" pitchFamily="49" charset="0"/>
                <a:cs typeface="Courier New" panose="02070309020205020404" pitchFamily="49" charset="0"/>
              </a:rPr>
              <a:t>&gt;&gt; ports = </a:t>
            </a:r>
            <a:r>
              <a:rPr lang="en-US" sz="1400" dirty="0" err="1">
                <a:latin typeface="Courier New" panose="02070309020205020404" pitchFamily="49" charset="0"/>
                <a:cs typeface="Courier New" panose="02070309020205020404" pitchFamily="49" charset="0"/>
              </a:rPr>
              <a:t>serialportlist</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a:latin typeface="Courier New" panose="02070309020205020404" pitchFamily="49" charset="0"/>
                <a:cs typeface="Courier New" panose="02070309020205020404" pitchFamily="49" charset="0"/>
              </a:rPr>
              <a:t>ports = </a:t>
            </a:r>
          </a:p>
          <a:p>
            <a:pPr marL="457200" lvl="1" indent="0">
              <a:buNone/>
            </a:pPr>
            <a:r>
              <a:rPr lang="en-US" sz="1400" dirty="0">
                <a:latin typeface="Courier New" panose="02070309020205020404" pitchFamily="49" charset="0"/>
                <a:cs typeface="Courier New" panose="02070309020205020404" pitchFamily="49" charset="0"/>
              </a:rPr>
              <a:t>  1×6 string array</a:t>
            </a:r>
          </a:p>
          <a:p>
            <a:pPr marL="457200" lvl="1" indent="0">
              <a:buNone/>
            </a:pPr>
            <a:r>
              <a:rPr lang="en-US" sz="1400" dirty="0">
                <a:latin typeface="Courier New" panose="02070309020205020404" pitchFamily="49" charset="0"/>
                <a:cs typeface="Courier New" panose="02070309020205020404" pitchFamily="49" charset="0"/>
              </a:rPr>
              <a:t>  Columns 1 through 4</a:t>
            </a:r>
          </a:p>
          <a:p>
            <a:pPr marL="457200" lvl="1" indent="0">
              <a:buNone/>
            </a:pP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cu.lupeOldsBe</a:t>
            </a: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tty.lupeOldsB</a:t>
            </a: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cu.Bluetooth</a:t>
            </a: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tty.Bluetooth</a:t>
            </a:r>
            <a:r>
              <a:rPr lang="en-US" sz="1400" dirty="0">
                <a:latin typeface="Courier New" panose="02070309020205020404" pitchFamily="49" charset="0"/>
                <a:cs typeface="Courier New" panose="02070309020205020404" pitchFamily="49" charset="0"/>
              </a:rPr>
              <a:t>…"</a:t>
            </a:r>
          </a:p>
          <a:p>
            <a:pPr marL="457200" lvl="1" indent="0">
              <a:buNone/>
            </a:pPr>
            <a:r>
              <a:rPr lang="en-US" sz="1400" dirty="0">
                <a:latin typeface="Courier New" panose="02070309020205020404" pitchFamily="49" charset="0"/>
                <a:cs typeface="Courier New" panose="02070309020205020404" pitchFamily="49" charset="0"/>
              </a:rPr>
              <a:t>  Columns 5 through 6</a:t>
            </a:r>
          </a:p>
          <a:p>
            <a:pPr marL="457200" lvl="1" indent="0">
              <a:buNone/>
            </a:pP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cu.usbserial</a:t>
            </a:r>
            <a:r>
              <a:rPr lang="en-US" sz="1400" dirty="0">
                <a:latin typeface="Courier New" panose="02070309020205020404" pitchFamily="49" charset="0"/>
                <a:cs typeface="Courier New" panose="02070309020205020404" pitchFamily="49" charset="0"/>
              </a:rPr>
              <a:t>-…"    "/dev/</a:t>
            </a:r>
            <a:r>
              <a:rPr lang="en-US" sz="1400" dirty="0" err="1">
                <a:latin typeface="Courier New" panose="02070309020205020404" pitchFamily="49" charset="0"/>
                <a:cs typeface="Courier New" panose="02070309020205020404" pitchFamily="49" charset="0"/>
              </a:rPr>
              <a:t>tty.usbserial</a:t>
            </a:r>
            <a:r>
              <a:rPr lang="en-US" sz="1400" dirty="0">
                <a:latin typeface="Courier New" panose="02070309020205020404" pitchFamily="49" charset="0"/>
                <a:cs typeface="Courier New" panose="02070309020205020404" pitchFamily="49" charset="0"/>
              </a:rPr>
              <a:t>…”</a:t>
            </a:r>
          </a:p>
          <a:p>
            <a:pPr marL="457200" lvl="1" indent="0">
              <a:buNone/>
            </a:pPr>
            <a:endParaRPr lang="en-US" sz="1400" dirty="0"/>
          </a:p>
          <a:p>
            <a:r>
              <a:rPr lang="en-US" dirty="0"/>
              <a:t>Note the … -- we’re not seeing the full names of these 6 strings</a:t>
            </a:r>
          </a:p>
          <a:p>
            <a:r>
              <a:rPr lang="en-US" dirty="0"/>
              <a:t>On a PC, you should get results like </a:t>
            </a:r>
            <a:r>
              <a:rPr lang="en-US" sz="2400" dirty="0"/>
              <a:t>"COM4"</a:t>
            </a:r>
            <a:r>
              <a:rPr lang="en-US" dirty="0"/>
              <a:t> , …</a:t>
            </a:r>
          </a:p>
          <a:p>
            <a:r>
              <a:rPr lang="en-US" dirty="0"/>
              <a:t>Which one is the Arduino? </a:t>
            </a:r>
          </a:p>
          <a:p>
            <a:pPr lvl="1"/>
            <a:r>
              <a:rPr lang="en-US" dirty="0"/>
              <a:t>There are complex handshake protocols to query USB devices for their ID. My goal was the quickest, simplest, solution: trial and error. </a:t>
            </a:r>
          </a:p>
          <a:p>
            <a:pPr lvl="1"/>
            <a:r>
              <a:rPr lang="en-US" dirty="0"/>
              <a:t>Unplug the Arduino and see which one disappears … </a:t>
            </a:r>
          </a:p>
          <a:p>
            <a:pPr lvl="1"/>
            <a:r>
              <a:rPr lang="en-US" dirty="0"/>
              <a:t>Turns out on my </a:t>
            </a:r>
            <a:r>
              <a:rPr lang="en-US" dirty="0" err="1"/>
              <a:t>Macbook</a:t>
            </a:r>
            <a:r>
              <a:rPr lang="en-US" dirty="0"/>
              <a:t> Pro, the Arduino is </a:t>
            </a:r>
            <a:r>
              <a:rPr lang="en-US" i="1" dirty="0"/>
              <a:t>always </a:t>
            </a:r>
            <a:r>
              <a:rPr lang="en-US" dirty="0"/>
              <a:t>(so far) the last one</a:t>
            </a:r>
          </a:p>
          <a:p>
            <a:pPr lvl="1"/>
            <a:endParaRPr lang="en-US" dirty="0"/>
          </a:p>
          <a:p>
            <a:pPr marL="457200" lvl="1" indent="0">
              <a:buNone/>
            </a:pPr>
            <a:endParaRPr lang="en-US" sz="1400" dirty="0"/>
          </a:p>
        </p:txBody>
      </p:sp>
      <p:sp>
        <p:nvSpPr>
          <p:cNvPr id="4" name="Slide Number Placeholder 3">
            <a:extLst>
              <a:ext uri="{FF2B5EF4-FFF2-40B4-BE49-F238E27FC236}">
                <a16:creationId xmlns:a16="http://schemas.microsoft.com/office/drawing/2014/main" id="{7BF74EED-3198-3EED-11FF-EE35CA7C0F0B}"/>
              </a:ext>
            </a:extLst>
          </p:cNvPr>
          <p:cNvSpPr>
            <a:spLocks noGrp="1"/>
          </p:cNvSpPr>
          <p:nvPr>
            <p:ph type="sldNum" sz="quarter" idx="12"/>
          </p:nvPr>
        </p:nvSpPr>
        <p:spPr/>
        <p:txBody>
          <a:bodyPr/>
          <a:lstStyle/>
          <a:p>
            <a:fld id="{002C0F9A-4125-8B4D-86A9-E0D40D050B7B}" type="slidenum">
              <a:rPr lang="en-US" smtClean="0"/>
              <a:t>27</a:t>
            </a:fld>
            <a:endParaRPr lang="en-US"/>
          </a:p>
        </p:txBody>
      </p:sp>
    </p:spTree>
    <p:extLst>
      <p:ext uri="{BB962C8B-B14F-4D97-AF65-F5344CB8AC3E}">
        <p14:creationId xmlns:p14="http://schemas.microsoft.com/office/powerpoint/2010/main" val="2360572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2DB-B0A7-F07B-2AC6-58BD777E224D}"/>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877FAD26-EA8D-D6F4-B4FA-FF66EFED259D}"/>
              </a:ext>
            </a:extLst>
          </p:cNvPr>
          <p:cNvSpPr>
            <a:spLocks noGrp="1"/>
          </p:cNvSpPr>
          <p:nvPr>
            <p:ph idx="1"/>
          </p:nvPr>
        </p:nvSpPr>
        <p:spPr/>
        <p:txBody>
          <a:bodyPr>
            <a:normAutofit/>
          </a:bodyPr>
          <a:lstStyle/>
          <a:p>
            <a:pPr marL="0"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serialport</a:t>
            </a:r>
            <a:r>
              <a:rPr lang="en-US" sz="1400" dirty="0">
                <a:latin typeface="Courier New" panose="02070309020205020404" pitchFamily="49" charset="0"/>
                <a:cs typeface="Courier New" panose="02070309020205020404" pitchFamily="49" charset="0"/>
              </a:rPr>
              <a:t>(ports(end),9600)</a:t>
            </a:r>
          </a:p>
          <a:p>
            <a:pPr marL="0" indent="0">
              <a:buNone/>
            </a:pPr>
            <a:r>
              <a:rPr lang="en-US" sz="1400" dirty="0">
                <a:solidFill>
                  <a:srgbClr val="FF0000"/>
                </a:solidFill>
                <a:latin typeface="Courier New" panose="02070309020205020404" pitchFamily="49" charset="0"/>
                <a:cs typeface="Courier New" panose="02070309020205020404" pitchFamily="49" charset="0"/>
              </a:rPr>
              <a:t>Error using </a:t>
            </a:r>
            <a:r>
              <a:rPr lang="en-US" sz="1400" dirty="0" err="1">
                <a:solidFill>
                  <a:srgbClr val="FF0000"/>
                </a:solidFill>
                <a:latin typeface="Courier New" panose="02070309020205020404" pitchFamily="49" charset="0"/>
                <a:cs typeface="Courier New" panose="02070309020205020404" pitchFamily="49" charset="0"/>
              </a:rPr>
              <a:t>serialport</a:t>
            </a:r>
            <a:endParaRPr lang="en-US" sz="1400" dirty="0">
              <a:solidFill>
                <a:srgbClr val="FF0000"/>
              </a:solidFill>
              <a:latin typeface="Courier New" panose="02070309020205020404" pitchFamily="49" charset="0"/>
              <a:cs typeface="Courier New" panose="02070309020205020404" pitchFamily="49" charset="0"/>
            </a:endParaRPr>
          </a:p>
          <a:p>
            <a:pPr marL="0" indent="0">
              <a:buNone/>
            </a:pPr>
            <a:r>
              <a:rPr lang="en-US" sz="1400" dirty="0">
                <a:solidFill>
                  <a:srgbClr val="FF0000"/>
                </a:solidFill>
                <a:latin typeface="Courier New" panose="02070309020205020404" pitchFamily="49" charset="0"/>
                <a:cs typeface="Courier New" panose="02070309020205020404" pitchFamily="49" charset="0"/>
              </a:rPr>
              <a:t>Unable to connect to the </a:t>
            </a:r>
            <a:r>
              <a:rPr lang="en-US" sz="1400" dirty="0" err="1">
                <a:solidFill>
                  <a:srgbClr val="FF0000"/>
                </a:solidFill>
                <a:latin typeface="Courier New" panose="02070309020205020404" pitchFamily="49" charset="0"/>
                <a:cs typeface="Courier New" panose="02070309020205020404" pitchFamily="49" charset="0"/>
              </a:rPr>
              <a:t>serialport</a:t>
            </a:r>
            <a:r>
              <a:rPr lang="en-US" sz="1400" dirty="0">
                <a:solidFill>
                  <a:srgbClr val="FF0000"/>
                </a:solidFill>
                <a:latin typeface="Courier New" panose="02070309020205020404" pitchFamily="49" charset="0"/>
                <a:cs typeface="Courier New" panose="02070309020205020404" pitchFamily="49" charset="0"/>
              </a:rPr>
              <a:t> device at port '/dev/tty.usbserial-112420'. Verify that a device is</a:t>
            </a:r>
          </a:p>
          <a:p>
            <a:pPr marL="0" indent="0">
              <a:buNone/>
            </a:pPr>
            <a:r>
              <a:rPr lang="en-US" sz="1400" dirty="0">
                <a:solidFill>
                  <a:srgbClr val="FF0000"/>
                </a:solidFill>
                <a:latin typeface="Courier New" panose="02070309020205020404" pitchFamily="49" charset="0"/>
                <a:cs typeface="Courier New" panose="02070309020205020404" pitchFamily="49" charset="0"/>
              </a:rPr>
              <a:t>connected to the port, the port is not in use, and all </a:t>
            </a:r>
            <a:r>
              <a:rPr lang="en-US" sz="1400" dirty="0" err="1">
                <a:solidFill>
                  <a:srgbClr val="FF0000"/>
                </a:solidFill>
                <a:latin typeface="Courier New" panose="02070309020205020404" pitchFamily="49" charset="0"/>
                <a:cs typeface="Courier New" panose="02070309020205020404" pitchFamily="49" charset="0"/>
              </a:rPr>
              <a:t>serialport</a:t>
            </a:r>
            <a:r>
              <a:rPr lang="en-US" sz="1400" dirty="0">
                <a:solidFill>
                  <a:srgbClr val="FF0000"/>
                </a:solidFill>
                <a:latin typeface="Courier New" panose="02070309020205020404" pitchFamily="49" charset="0"/>
                <a:cs typeface="Courier New" panose="02070309020205020404" pitchFamily="49" charset="0"/>
              </a:rPr>
              <a:t> input arguments and parameter values</a:t>
            </a:r>
          </a:p>
          <a:p>
            <a:pPr marL="0" indent="0">
              <a:buNone/>
            </a:pPr>
            <a:r>
              <a:rPr lang="en-US" sz="1400" dirty="0">
                <a:solidFill>
                  <a:srgbClr val="FF0000"/>
                </a:solidFill>
                <a:latin typeface="Courier New" panose="02070309020205020404" pitchFamily="49" charset="0"/>
                <a:cs typeface="Courier New" panose="02070309020205020404" pitchFamily="49" charset="0"/>
              </a:rPr>
              <a:t>are supported by the device.</a:t>
            </a:r>
          </a:p>
          <a:p>
            <a:pPr marL="0" indent="0">
              <a:buNone/>
            </a:pPr>
            <a:r>
              <a:rPr lang="en-US" sz="1400" dirty="0">
                <a:solidFill>
                  <a:srgbClr val="FF0000"/>
                </a:solidFill>
                <a:latin typeface="Courier New" panose="02070309020205020404" pitchFamily="49" charset="0"/>
                <a:cs typeface="Courier New" panose="02070309020205020404" pitchFamily="49" charset="0"/>
              </a:rPr>
              <a:t>See related documentation for troubleshooting steps. </a:t>
            </a:r>
          </a:p>
          <a:p>
            <a:pPr marL="0" indent="0">
              <a:buNone/>
            </a:pPr>
            <a:r>
              <a:rPr lang="en-US" sz="1400" dirty="0">
                <a:latin typeface="Courier New" panose="02070309020205020404" pitchFamily="49" charset="0"/>
                <a:cs typeface="Courier New" panose="02070309020205020404" pitchFamily="49" charset="0"/>
              </a:rPr>
              <a:t>&gt;&gt; </a:t>
            </a:r>
            <a:r>
              <a:rPr lang="en-US" sz="1400" dirty="0">
                <a:solidFill>
                  <a:srgbClr val="00B050"/>
                </a:solidFill>
                <a:latin typeface="Courier New" panose="02070309020205020404" pitchFamily="49" charset="0"/>
                <a:cs typeface="Courier New" panose="02070309020205020404" pitchFamily="49" charset="0"/>
              </a:rPr>
              <a:t>% quit the Arduino IDE to free the port</a:t>
            </a: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serialport</a:t>
            </a:r>
            <a:r>
              <a:rPr lang="en-US" sz="1400" dirty="0">
                <a:latin typeface="Courier New" panose="02070309020205020404" pitchFamily="49" charset="0"/>
                <a:cs typeface="Courier New" panose="02070309020205020404" pitchFamily="49" charset="0"/>
              </a:rPr>
              <a:t>(ports(end),9600)</a:t>
            </a:r>
          </a:p>
          <a:p>
            <a:pPr marL="0" indent="0">
              <a:buNone/>
            </a:pP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 =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Serialport</a:t>
            </a:r>
            <a:r>
              <a:rPr lang="en-US" sz="1400" dirty="0">
                <a:latin typeface="Courier New" panose="02070309020205020404" pitchFamily="49" charset="0"/>
                <a:cs typeface="Courier New" panose="02070309020205020404" pitchFamily="49" charset="0"/>
              </a:rPr>
              <a:t> with properties:</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Port: "/dev/tty.usbserial-112420"</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BaudRate</a:t>
            </a:r>
            <a:r>
              <a:rPr lang="en-US" sz="1400" dirty="0">
                <a:latin typeface="Courier New" panose="02070309020205020404" pitchFamily="49" charset="0"/>
                <a:cs typeface="Courier New" panose="02070309020205020404" pitchFamily="49" charset="0"/>
              </a:rPr>
              <a:t>: 9600</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NumBytesAvailable</a:t>
            </a:r>
            <a:r>
              <a:rPr lang="en-US" sz="1400" dirty="0">
                <a:latin typeface="Courier New" panose="02070309020205020404" pitchFamily="49" charset="0"/>
                <a:cs typeface="Courier New" panose="02070309020205020404" pitchFamily="49" charset="0"/>
              </a:rPr>
              <a:t>: 0</a:t>
            </a:r>
          </a:p>
          <a:p>
            <a:pPr marL="0" indent="0">
              <a:buNone/>
            </a:pPr>
            <a:r>
              <a:rPr lang="en-US" sz="1400" dirty="0">
                <a:latin typeface="Courier New" panose="02070309020205020404" pitchFamily="49" charset="0"/>
                <a:cs typeface="Courier New" panose="02070309020205020404" pitchFamily="49" charset="0"/>
              </a:rPr>
              <a:t>  Show all properties, functions</a:t>
            </a:r>
          </a:p>
          <a:p>
            <a:pPr marL="0"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ard.Timeout</a:t>
            </a:r>
            <a:r>
              <a:rPr lang="en-US" sz="1400" dirty="0">
                <a:latin typeface="Courier New" panose="02070309020205020404" pitchFamily="49" charset="0"/>
                <a:cs typeface="Courier New" panose="02070309020205020404" pitchFamily="49" charset="0"/>
              </a:rPr>
              <a:t> = 1; </a:t>
            </a:r>
          </a:p>
          <a:p>
            <a:pPr marL="457200" lvl="1" indent="0">
              <a:buNone/>
            </a:pPr>
            <a:endParaRPr lang="en-US" sz="10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7BF74EED-3198-3EED-11FF-EE35CA7C0F0B}"/>
              </a:ext>
            </a:extLst>
          </p:cNvPr>
          <p:cNvSpPr>
            <a:spLocks noGrp="1"/>
          </p:cNvSpPr>
          <p:nvPr>
            <p:ph type="sldNum" sz="quarter" idx="12"/>
          </p:nvPr>
        </p:nvSpPr>
        <p:spPr/>
        <p:txBody>
          <a:bodyPr/>
          <a:lstStyle/>
          <a:p>
            <a:fld id="{002C0F9A-4125-8B4D-86A9-E0D40D050B7B}" type="slidenum">
              <a:rPr lang="en-US" smtClean="0"/>
              <a:t>28</a:t>
            </a:fld>
            <a:endParaRPr lang="en-US"/>
          </a:p>
        </p:txBody>
      </p:sp>
    </p:spTree>
    <p:extLst>
      <p:ext uri="{BB962C8B-B14F-4D97-AF65-F5344CB8AC3E}">
        <p14:creationId xmlns:p14="http://schemas.microsoft.com/office/powerpoint/2010/main" val="4201331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2DB-B0A7-F07B-2AC6-58BD777E224D}"/>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877FAD26-EA8D-D6F4-B4FA-FF66EFED259D}"/>
              </a:ext>
            </a:extLst>
          </p:cNvPr>
          <p:cNvSpPr>
            <a:spLocks noGrp="1"/>
          </p:cNvSpPr>
          <p:nvPr>
            <p:ph idx="1"/>
          </p:nvPr>
        </p:nvSpPr>
        <p:spPr/>
        <p:txBody>
          <a:bodyPr>
            <a:normAutofit/>
          </a:bodyPr>
          <a:lstStyle/>
          <a:p>
            <a:r>
              <a:rPr lang="en-US" sz="1800" dirty="0"/>
              <a:t>I forgot to program the Arduino, so I opened the IDE and tried to upload:</a:t>
            </a:r>
          </a:p>
          <a:p>
            <a:endParaRPr lang="en-US" sz="1800" dirty="0"/>
          </a:p>
          <a:p>
            <a:endParaRPr lang="en-US" sz="1800" dirty="0"/>
          </a:p>
          <a:p>
            <a:endParaRPr lang="en-US" sz="1800" dirty="0"/>
          </a:p>
          <a:p>
            <a:r>
              <a:rPr lang="en-US" sz="1800" dirty="0">
                <a:latin typeface="Courier New" panose="02070309020205020404" pitchFamily="49" charset="0"/>
                <a:cs typeface="Courier New" panose="02070309020205020404" pitchFamily="49" charset="0"/>
              </a:rPr>
              <a:t>&gt;&gt; clear </a:t>
            </a:r>
            <a:r>
              <a:rPr lang="en-US" sz="1800" dirty="0" err="1">
                <a:latin typeface="Courier New" panose="02070309020205020404" pitchFamily="49" charset="0"/>
                <a:cs typeface="Courier New" panose="02070309020205020404" pitchFamily="49" charset="0"/>
              </a:rPr>
              <a:t>ard</a:t>
            </a:r>
            <a:r>
              <a:rPr lang="en-US" sz="1800" dirty="0">
                <a:latin typeface="Courier New" panose="02070309020205020404" pitchFamily="49" charset="0"/>
                <a:cs typeface="Courier New" panose="02070309020205020404" pitchFamily="49" charset="0"/>
              </a:rPr>
              <a:t> % free the port</a:t>
            </a:r>
          </a:p>
          <a:p>
            <a:r>
              <a:rPr lang="en-US" sz="1800" dirty="0"/>
              <a:t>Now it uploads without error. Instead of quitting the IDE, I</a:t>
            </a:r>
            <a:endParaRPr lang="en-US" sz="1800" dirty="0">
              <a:sym typeface="Wingdings" pitchFamily="2" charset="2"/>
            </a:endParaRPr>
          </a:p>
          <a:p>
            <a:pPr marL="0"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serialport</a:t>
            </a:r>
            <a:r>
              <a:rPr lang="en-US" sz="1400" dirty="0">
                <a:latin typeface="Courier New" panose="02070309020205020404" pitchFamily="49" charset="0"/>
                <a:cs typeface="Courier New" panose="02070309020205020404" pitchFamily="49" charset="0"/>
              </a:rPr>
              <a:t>(ports(end),9600)</a:t>
            </a:r>
          </a:p>
          <a:p>
            <a:pPr marL="0" indent="0">
              <a:buNone/>
            </a:pP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 =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Serialport</a:t>
            </a:r>
            <a:r>
              <a:rPr lang="en-US" sz="1400" dirty="0">
                <a:latin typeface="Courier New" panose="02070309020205020404" pitchFamily="49" charset="0"/>
                <a:cs typeface="Courier New" panose="02070309020205020404" pitchFamily="49" charset="0"/>
              </a:rPr>
              <a:t> with properties:</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Port: "/dev/tty.usbserial-112420"</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BaudRate</a:t>
            </a:r>
            <a:r>
              <a:rPr lang="en-US" sz="1400" dirty="0">
                <a:latin typeface="Courier New" panose="02070309020205020404" pitchFamily="49" charset="0"/>
                <a:cs typeface="Courier New" panose="02070309020205020404" pitchFamily="49" charset="0"/>
              </a:rPr>
              <a:t>: 9600</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NumBytesAvailable</a:t>
            </a:r>
            <a:r>
              <a:rPr lang="en-US" sz="1400" dirty="0">
                <a:latin typeface="Courier New" panose="02070309020205020404" pitchFamily="49" charset="0"/>
                <a:cs typeface="Courier New" panose="02070309020205020404" pitchFamily="49" charset="0"/>
              </a:rPr>
              <a:t>: 0</a:t>
            </a:r>
          </a:p>
          <a:p>
            <a:pPr marL="0" indent="0">
              <a:buNone/>
            </a:pPr>
            <a:r>
              <a:rPr lang="en-US" sz="1400" dirty="0">
                <a:latin typeface="Courier New" panose="02070309020205020404" pitchFamily="49" charset="0"/>
                <a:cs typeface="Courier New" panose="02070309020205020404" pitchFamily="49" charset="0"/>
              </a:rPr>
              <a:t>  Show all properties, functions</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ard.Timeout</a:t>
            </a:r>
            <a:r>
              <a:rPr lang="en-US" sz="1400" dirty="0">
                <a:latin typeface="Courier New" panose="02070309020205020404" pitchFamily="49" charset="0"/>
                <a:cs typeface="Courier New" panose="02070309020205020404" pitchFamily="49" charset="0"/>
              </a:rPr>
              <a:t>=1;</a:t>
            </a:r>
          </a:p>
        </p:txBody>
      </p:sp>
      <p:sp>
        <p:nvSpPr>
          <p:cNvPr id="4" name="Slide Number Placeholder 3">
            <a:extLst>
              <a:ext uri="{FF2B5EF4-FFF2-40B4-BE49-F238E27FC236}">
                <a16:creationId xmlns:a16="http://schemas.microsoft.com/office/drawing/2014/main" id="{7BF74EED-3198-3EED-11FF-EE35CA7C0F0B}"/>
              </a:ext>
            </a:extLst>
          </p:cNvPr>
          <p:cNvSpPr>
            <a:spLocks noGrp="1"/>
          </p:cNvSpPr>
          <p:nvPr>
            <p:ph type="sldNum" sz="quarter" idx="12"/>
          </p:nvPr>
        </p:nvSpPr>
        <p:spPr/>
        <p:txBody>
          <a:bodyPr/>
          <a:lstStyle/>
          <a:p>
            <a:fld id="{002C0F9A-4125-8B4D-86A9-E0D40D050B7B}" type="slidenum">
              <a:rPr lang="en-US" smtClean="0"/>
              <a:t>29</a:t>
            </a:fld>
            <a:endParaRPr lang="en-US"/>
          </a:p>
        </p:txBody>
      </p:sp>
      <p:pic>
        <p:nvPicPr>
          <p:cNvPr id="5" name="Picture 4">
            <a:extLst>
              <a:ext uri="{FF2B5EF4-FFF2-40B4-BE49-F238E27FC236}">
                <a16:creationId xmlns:a16="http://schemas.microsoft.com/office/drawing/2014/main" id="{3833F06D-C162-6619-5CFD-9F16A57B457E}"/>
              </a:ext>
            </a:extLst>
          </p:cNvPr>
          <p:cNvPicPr>
            <a:picLocks noChangeAspect="1"/>
          </p:cNvPicPr>
          <p:nvPr/>
        </p:nvPicPr>
        <p:blipFill>
          <a:blip r:embed="rId2"/>
          <a:stretch>
            <a:fillRect/>
          </a:stretch>
        </p:blipFill>
        <p:spPr>
          <a:xfrm>
            <a:off x="909551" y="1525155"/>
            <a:ext cx="4884420" cy="923172"/>
          </a:xfrm>
          <a:prstGeom prst="rect">
            <a:avLst/>
          </a:prstGeom>
        </p:spPr>
      </p:pic>
    </p:spTree>
    <p:extLst>
      <p:ext uri="{BB962C8B-B14F-4D97-AF65-F5344CB8AC3E}">
        <p14:creationId xmlns:p14="http://schemas.microsoft.com/office/powerpoint/2010/main" val="1440055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C4692-3C85-88E2-C68F-7498F3D054C1}"/>
              </a:ext>
            </a:extLst>
          </p:cNvPr>
          <p:cNvSpPr>
            <a:spLocks noGrp="1"/>
          </p:cNvSpPr>
          <p:nvPr>
            <p:ph type="title"/>
          </p:nvPr>
        </p:nvSpPr>
        <p:spPr/>
        <p:txBody>
          <a:bodyPr/>
          <a:lstStyle/>
          <a:p>
            <a:r>
              <a:rPr lang="en-US" dirty="0"/>
              <a:t>Final Portfolio</a:t>
            </a:r>
          </a:p>
        </p:txBody>
      </p:sp>
      <p:sp>
        <p:nvSpPr>
          <p:cNvPr id="3" name="Content Placeholder 2">
            <a:extLst>
              <a:ext uri="{FF2B5EF4-FFF2-40B4-BE49-F238E27FC236}">
                <a16:creationId xmlns:a16="http://schemas.microsoft.com/office/drawing/2014/main" id="{E72C7CCB-4273-3276-4CA2-070B42F6AB60}"/>
              </a:ext>
            </a:extLst>
          </p:cNvPr>
          <p:cNvSpPr>
            <a:spLocks noGrp="1"/>
          </p:cNvSpPr>
          <p:nvPr>
            <p:ph idx="1"/>
          </p:nvPr>
        </p:nvSpPr>
        <p:spPr/>
        <p:txBody>
          <a:bodyPr>
            <a:normAutofit/>
          </a:bodyPr>
          <a:lstStyle/>
          <a:p>
            <a:r>
              <a:rPr lang="en-US" dirty="0"/>
              <a:t>Grades are pretty low now … so we can make the final grading rubric so 50% (or more) of your final grade is based on your resubmitted lab reports</a:t>
            </a:r>
          </a:p>
          <a:p>
            <a:pPr lvl="1"/>
            <a:r>
              <a:rPr lang="en-US" dirty="0"/>
              <a:t>I’ve made a lot of comments on your graded lab reports</a:t>
            </a:r>
          </a:p>
          <a:p>
            <a:pPr lvl="1"/>
            <a:r>
              <a:rPr lang="en-US" dirty="0"/>
              <a:t>I try to be constructive in comments (but Warning: electronics joke coming: because I work with op-amps a lot, I prefer negative feedback)</a:t>
            </a:r>
          </a:p>
          <a:p>
            <a:pPr lvl="1"/>
            <a:r>
              <a:rPr lang="en-US" dirty="0"/>
              <a:t>A big part of your final grade is will be from a portfolio of lab reports</a:t>
            </a:r>
          </a:p>
          <a:p>
            <a:pPr lvl="2"/>
            <a:r>
              <a:rPr lang="en-US" dirty="0"/>
              <a:t>Redoing them gets easier with practice</a:t>
            </a:r>
          </a:p>
          <a:p>
            <a:pPr lvl="2"/>
            <a:r>
              <a:rPr lang="en-US" dirty="0"/>
              <a:t>Rewriting them gets easier when the data is good</a:t>
            </a:r>
          </a:p>
          <a:p>
            <a:pPr lvl="2"/>
            <a:r>
              <a:rPr lang="en-US" dirty="0"/>
              <a:t>Lab portfolio may add to your CV to share with future hiring managers or grad school admission committees. </a:t>
            </a:r>
          </a:p>
          <a:p>
            <a:pPr lvl="1"/>
            <a:r>
              <a:rPr lang="en-US" dirty="0"/>
              <a:t>Send me next drafts to review </a:t>
            </a:r>
            <a:r>
              <a:rPr lang="en-US" i="1" dirty="0"/>
              <a:t>anytime </a:t>
            </a:r>
            <a:r>
              <a:rPr lang="en-US" dirty="0"/>
              <a:t>(don’t wait until Final’s week, start now), as many times as you want </a:t>
            </a:r>
          </a:p>
          <a:p>
            <a:r>
              <a:rPr lang="en-US" dirty="0"/>
              <a:t>Questions?</a:t>
            </a:r>
          </a:p>
        </p:txBody>
      </p:sp>
      <p:sp>
        <p:nvSpPr>
          <p:cNvPr id="4" name="Slide Number Placeholder 3">
            <a:extLst>
              <a:ext uri="{FF2B5EF4-FFF2-40B4-BE49-F238E27FC236}">
                <a16:creationId xmlns:a16="http://schemas.microsoft.com/office/drawing/2014/main" id="{4510309F-3D2D-289E-BC5F-F598147F0619}"/>
              </a:ext>
            </a:extLst>
          </p:cNvPr>
          <p:cNvSpPr>
            <a:spLocks noGrp="1"/>
          </p:cNvSpPr>
          <p:nvPr>
            <p:ph type="sldNum" sz="quarter" idx="12"/>
          </p:nvPr>
        </p:nvSpPr>
        <p:spPr/>
        <p:txBody>
          <a:bodyPr/>
          <a:lstStyle/>
          <a:p>
            <a:fld id="{002C0F9A-4125-8B4D-86A9-E0D40D050B7B}" type="slidenum">
              <a:rPr lang="en-US" smtClean="0"/>
              <a:t>3</a:t>
            </a:fld>
            <a:endParaRPr lang="en-US"/>
          </a:p>
        </p:txBody>
      </p:sp>
    </p:spTree>
    <p:extLst>
      <p:ext uri="{BB962C8B-B14F-4D97-AF65-F5344CB8AC3E}">
        <p14:creationId xmlns:p14="http://schemas.microsoft.com/office/powerpoint/2010/main" val="556779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2DB-B0A7-F07B-2AC6-58BD777E224D}"/>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877FAD26-EA8D-D6F4-B4FA-FF66EFED259D}"/>
              </a:ext>
            </a:extLst>
          </p:cNvPr>
          <p:cNvSpPr>
            <a:spLocks noGrp="1"/>
          </p:cNvSpPr>
          <p:nvPr>
            <p:ph idx="1"/>
          </p:nvPr>
        </p:nvSpPr>
        <p:spPr/>
        <p:txBody>
          <a:bodyPr>
            <a:normAutofit lnSpcReduction="10000"/>
          </a:bodyPr>
          <a:lstStyle/>
          <a:p>
            <a:r>
              <a:rPr lang="en-US" sz="1800" dirty="0"/>
              <a:t>Arduino is running Transistor Switch program, printing tab-separated A0, A1, A2 at about 5 lines per second, when D5 is grounded. Ground D5 for a few seconds and query (use Tab-completion so you don’t need to type the entire command): </a:t>
            </a:r>
          </a:p>
          <a:p>
            <a:pPr marL="457200" lvl="1"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ard.NumBytesAvailable</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pPr marL="457200" lvl="1" indent="0">
              <a:buNone/>
            </a:pPr>
            <a:r>
              <a:rPr lang="en-US" sz="1400" dirty="0">
                <a:latin typeface="Courier New" panose="02070309020205020404" pitchFamily="49" charset="0"/>
                <a:cs typeface="Courier New" panose="02070309020205020404" pitchFamily="49" charset="0"/>
              </a:rPr>
              <a:t>   156</a:t>
            </a:r>
          </a:p>
          <a:p>
            <a:r>
              <a:rPr lang="en-US" sz="1800" dirty="0"/>
              <a:t> So there’s data in the serial object – how do we read it? </a:t>
            </a:r>
            <a:r>
              <a:rPr lang="en-US" sz="1800" dirty="0">
                <a:latin typeface="Courier New" panose="02070309020205020404" pitchFamily="49" charset="0"/>
                <a:cs typeface="Courier New" panose="02070309020205020404" pitchFamily="49" charset="0"/>
              </a:rPr>
              <a:t>&gt;&gt; doc </a:t>
            </a:r>
            <a:r>
              <a:rPr lang="en-US" sz="1800" dirty="0" err="1">
                <a:latin typeface="Courier New" panose="02070309020205020404" pitchFamily="49" charset="0"/>
                <a:cs typeface="Courier New" panose="02070309020205020404" pitchFamily="49" charset="0"/>
              </a:rPr>
              <a:t>serialport</a:t>
            </a:r>
            <a:r>
              <a:rPr lang="en-US" sz="1800" dirty="0">
                <a:latin typeface="Courier New" panose="02070309020205020404" pitchFamily="49" charset="0"/>
                <a:cs typeface="Courier New" panose="02070309020205020404" pitchFamily="49" charset="0"/>
              </a:rPr>
              <a:t> </a:t>
            </a:r>
            <a:r>
              <a:rPr lang="en-US" sz="1800" dirty="0"/>
              <a:t>suggests two answers: </a:t>
            </a:r>
            <a:r>
              <a:rPr lang="en-US" sz="1800" dirty="0">
                <a:latin typeface="Courier New" panose="02070309020205020404" pitchFamily="49" charset="0"/>
                <a:cs typeface="Courier New" panose="02070309020205020404" pitchFamily="49" charset="0"/>
              </a:rPr>
              <a:t>read</a:t>
            </a:r>
            <a:r>
              <a:rPr lang="en-US" sz="1800" dirty="0"/>
              <a:t> and </a:t>
            </a:r>
            <a:r>
              <a:rPr lang="en-US" sz="1800" dirty="0" err="1">
                <a:latin typeface="Courier New" panose="02070309020205020404" pitchFamily="49" charset="0"/>
                <a:cs typeface="Courier New" panose="02070309020205020404" pitchFamily="49" charset="0"/>
              </a:rPr>
              <a:t>readline</a:t>
            </a:r>
            <a:r>
              <a:rPr lang="en-US" sz="1800" dirty="0">
                <a:latin typeface="Courier New" panose="02070309020205020404" pitchFamily="49" charset="0"/>
                <a:cs typeface="Courier New" panose="02070309020205020404" pitchFamily="49" charset="0"/>
              </a:rPr>
              <a:t>: </a:t>
            </a:r>
          </a:p>
          <a:p>
            <a:pPr marL="400050" lvl="1" indent="0">
              <a:buNone/>
            </a:pPr>
            <a:r>
              <a:rPr lang="en-US" sz="1400" dirty="0">
                <a:latin typeface="Courier New" panose="02070309020205020404" pitchFamily="49" charset="0"/>
                <a:cs typeface="Courier New" panose="02070309020205020404" pitchFamily="49" charset="0"/>
              </a:rPr>
              <a:t>&gt;&gt; data = </a:t>
            </a:r>
            <a:r>
              <a:rPr lang="en-US" sz="1400" dirty="0" err="1">
                <a:latin typeface="Courier New" panose="02070309020205020404" pitchFamily="49" charset="0"/>
                <a:cs typeface="Courier New" panose="02070309020205020404" pitchFamily="49" charset="0"/>
              </a:rPr>
              <a:t>readline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a:t>
            </a:r>
          </a:p>
          <a:p>
            <a:pPr marL="400050" lvl="1" indent="0">
              <a:buNone/>
            </a:pPr>
            <a:r>
              <a:rPr lang="en-US" sz="1400" dirty="0">
                <a:latin typeface="Courier New" panose="02070309020205020404" pitchFamily="49" charset="0"/>
                <a:cs typeface="Courier New" panose="02070309020205020404" pitchFamily="49" charset="0"/>
              </a:rPr>
              <a:t>data = </a:t>
            </a:r>
          </a:p>
          <a:p>
            <a:pPr marL="400050" lvl="1" indent="0">
              <a:buNone/>
            </a:pPr>
            <a:r>
              <a:rPr lang="en-US" sz="1400" dirty="0">
                <a:latin typeface="Courier New" panose="02070309020205020404" pitchFamily="49" charset="0"/>
                <a:cs typeface="Courier New" panose="02070309020205020404" pitchFamily="49" charset="0"/>
              </a:rPr>
              <a:t>    "1023	374	99</a:t>
            </a:r>
          </a:p>
          <a:p>
            <a:pPr marL="400050" lvl="1" indent="0">
              <a:buNone/>
            </a:pPr>
            <a:r>
              <a:rPr lang="en-US" sz="1400" dirty="0">
                <a:latin typeface="Courier New" panose="02070309020205020404" pitchFamily="49" charset="0"/>
                <a:cs typeface="Courier New" panose="02070309020205020404" pitchFamily="49" charset="0"/>
              </a:rPr>
              <a:t> 	  "</a:t>
            </a:r>
          </a:p>
          <a:p>
            <a:r>
              <a:rPr lang="en-US" sz="1800" dirty="0"/>
              <a:t>That is promising – the data is a string of ascii characters, which can be turned into numbers by </a:t>
            </a:r>
          </a:p>
          <a:p>
            <a:pPr marL="400050" lvl="1" indent="0">
              <a:buNone/>
            </a:pPr>
            <a:r>
              <a:rPr lang="en-US" sz="1500" dirty="0">
                <a:latin typeface="Courier New" panose="02070309020205020404" pitchFamily="49" charset="0"/>
                <a:cs typeface="Courier New" panose="02070309020205020404" pitchFamily="49" charset="0"/>
              </a:rPr>
              <a:t>&gt;&gt; str2num(data)</a:t>
            </a:r>
          </a:p>
          <a:p>
            <a:pPr marL="400050" lvl="1" indent="0">
              <a:buNone/>
            </a:pPr>
            <a:r>
              <a:rPr lang="en-US" sz="1500" dirty="0" err="1">
                <a:latin typeface="Courier New" panose="02070309020205020404" pitchFamily="49" charset="0"/>
                <a:cs typeface="Courier New" panose="02070309020205020404" pitchFamily="49" charset="0"/>
              </a:rPr>
              <a:t>ans</a:t>
            </a:r>
            <a:r>
              <a:rPr lang="en-US" sz="1500" dirty="0">
                <a:latin typeface="Courier New" panose="02070309020205020404" pitchFamily="49" charset="0"/>
                <a:cs typeface="Courier New" panose="02070309020205020404" pitchFamily="49" charset="0"/>
              </a:rPr>
              <a:t> =</a:t>
            </a:r>
          </a:p>
          <a:p>
            <a:pPr marL="400050" lvl="1" indent="0">
              <a:buNone/>
            </a:pPr>
            <a:r>
              <a:rPr lang="en-US" sz="1500" dirty="0">
                <a:latin typeface="Courier New" panose="02070309020205020404" pitchFamily="49" charset="0"/>
                <a:cs typeface="Courier New" panose="02070309020205020404" pitchFamily="49" charset="0"/>
              </a:rPr>
              <a:t>        1023         374          99</a:t>
            </a:r>
          </a:p>
          <a:p>
            <a:r>
              <a:rPr lang="en-US" sz="1800" dirty="0"/>
              <a:t>But this one line, we’ll need to keep reading until the serial buffer is empty. </a:t>
            </a:r>
          </a:p>
          <a:p>
            <a:endParaRPr lang="en-US" sz="1800" dirty="0"/>
          </a:p>
        </p:txBody>
      </p:sp>
      <p:sp>
        <p:nvSpPr>
          <p:cNvPr id="4" name="Slide Number Placeholder 3">
            <a:extLst>
              <a:ext uri="{FF2B5EF4-FFF2-40B4-BE49-F238E27FC236}">
                <a16:creationId xmlns:a16="http://schemas.microsoft.com/office/drawing/2014/main" id="{7BF74EED-3198-3EED-11FF-EE35CA7C0F0B}"/>
              </a:ext>
            </a:extLst>
          </p:cNvPr>
          <p:cNvSpPr>
            <a:spLocks noGrp="1"/>
          </p:cNvSpPr>
          <p:nvPr>
            <p:ph type="sldNum" sz="quarter" idx="12"/>
          </p:nvPr>
        </p:nvSpPr>
        <p:spPr/>
        <p:txBody>
          <a:bodyPr/>
          <a:lstStyle/>
          <a:p>
            <a:fld id="{002C0F9A-4125-8B4D-86A9-E0D40D050B7B}" type="slidenum">
              <a:rPr lang="en-US" smtClean="0"/>
              <a:t>30</a:t>
            </a:fld>
            <a:endParaRPr lang="en-US"/>
          </a:p>
        </p:txBody>
      </p:sp>
    </p:spTree>
    <p:extLst>
      <p:ext uri="{BB962C8B-B14F-4D97-AF65-F5344CB8AC3E}">
        <p14:creationId xmlns:p14="http://schemas.microsoft.com/office/powerpoint/2010/main" val="187155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D2DB-B0A7-F07B-2AC6-58BD777E224D}"/>
              </a:ext>
            </a:extLst>
          </p:cNvPr>
          <p:cNvSpPr>
            <a:spLocks noGrp="1"/>
          </p:cNvSpPr>
          <p:nvPr>
            <p:ph type="title"/>
          </p:nvPr>
        </p:nvSpPr>
        <p:spPr/>
        <p:txBody>
          <a:bodyPr/>
          <a:lstStyle/>
          <a:p>
            <a:r>
              <a:rPr lang="en-US" dirty="0"/>
              <a:t>Arduino meets </a:t>
            </a:r>
            <a:r>
              <a:rPr lang="en-US" dirty="0" err="1"/>
              <a:t>Matlab</a:t>
            </a:r>
            <a:endParaRPr lang="en-US" dirty="0"/>
          </a:p>
        </p:txBody>
      </p:sp>
      <p:sp>
        <p:nvSpPr>
          <p:cNvPr id="3" name="Content Placeholder 2">
            <a:extLst>
              <a:ext uri="{FF2B5EF4-FFF2-40B4-BE49-F238E27FC236}">
                <a16:creationId xmlns:a16="http://schemas.microsoft.com/office/drawing/2014/main" id="{877FAD26-EA8D-D6F4-B4FA-FF66EFED259D}"/>
              </a:ext>
            </a:extLst>
          </p:cNvPr>
          <p:cNvSpPr>
            <a:spLocks noGrp="1"/>
          </p:cNvSpPr>
          <p:nvPr>
            <p:ph idx="1"/>
          </p:nvPr>
        </p:nvSpPr>
        <p:spPr/>
        <p:txBody>
          <a:bodyPr>
            <a:normAutofit lnSpcReduction="10000"/>
          </a:bodyPr>
          <a:lstStyle/>
          <a:p>
            <a:r>
              <a:rPr lang="en-US" sz="1800" dirty="0"/>
              <a:t>Arduino is running Transistor Switch program, printing tab-separated A0, A1, A2 at about 5 lines per second, when D5 is grounded. Ground D5 for a few seconds and query (use Tab-completion so you don’t need to type the entire command): </a:t>
            </a:r>
          </a:p>
          <a:p>
            <a:pPr marL="457200" lvl="1" indent="0">
              <a:buNone/>
            </a:pPr>
            <a:r>
              <a:rPr lang="en-US" sz="1400" dirty="0">
                <a:latin typeface="Courier New" panose="02070309020205020404" pitchFamily="49" charset="0"/>
                <a:cs typeface="Courier New" panose="02070309020205020404" pitchFamily="49" charset="0"/>
              </a:rPr>
              <a:t>&gt;&gt; </a:t>
            </a:r>
            <a:r>
              <a:rPr lang="en-US" sz="1400" dirty="0" err="1">
                <a:latin typeface="Courier New" panose="02070309020205020404" pitchFamily="49" charset="0"/>
                <a:cs typeface="Courier New" panose="02070309020205020404" pitchFamily="49" charset="0"/>
              </a:rPr>
              <a:t>ard.NumBytesAvailable</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err="1">
                <a:latin typeface="Courier New" panose="02070309020205020404" pitchFamily="49" charset="0"/>
                <a:cs typeface="Courier New" panose="02070309020205020404" pitchFamily="49" charset="0"/>
              </a:rPr>
              <a:t>ans</a:t>
            </a:r>
            <a:r>
              <a:rPr lang="en-US" sz="1400" dirty="0">
                <a:latin typeface="Courier New" panose="02070309020205020404" pitchFamily="49" charset="0"/>
                <a:cs typeface="Courier New" panose="02070309020205020404" pitchFamily="49" charset="0"/>
              </a:rPr>
              <a:t> =</a:t>
            </a:r>
          </a:p>
          <a:p>
            <a:pPr marL="457200" lvl="1" indent="0">
              <a:buNone/>
            </a:pPr>
            <a:r>
              <a:rPr lang="en-US" sz="1400" dirty="0">
                <a:latin typeface="Courier New" panose="02070309020205020404" pitchFamily="49" charset="0"/>
                <a:cs typeface="Courier New" panose="02070309020205020404" pitchFamily="49" charset="0"/>
              </a:rPr>
              <a:t>   156</a:t>
            </a:r>
          </a:p>
          <a:p>
            <a:r>
              <a:rPr lang="en-US" sz="1800" dirty="0"/>
              <a:t> So there’s data in the serial object – how do we read it? </a:t>
            </a:r>
            <a:r>
              <a:rPr lang="en-US" sz="1800" dirty="0">
                <a:latin typeface="Courier New" panose="02070309020205020404" pitchFamily="49" charset="0"/>
                <a:cs typeface="Courier New" panose="02070309020205020404" pitchFamily="49" charset="0"/>
              </a:rPr>
              <a:t>&gt;&gt; doc </a:t>
            </a:r>
            <a:r>
              <a:rPr lang="en-US" sz="1800" dirty="0" err="1">
                <a:latin typeface="Courier New" panose="02070309020205020404" pitchFamily="49" charset="0"/>
                <a:cs typeface="Courier New" panose="02070309020205020404" pitchFamily="49" charset="0"/>
              </a:rPr>
              <a:t>serialport</a:t>
            </a:r>
            <a:r>
              <a:rPr lang="en-US" sz="1800" dirty="0">
                <a:latin typeface="Courier New" panose="02070309020205020404" pitchFamily="49" charset="0"/>
                <a:cs typeface="Courier New" panose="02070309020205020404" pitchFamily="49" charset="0"/>
              </a:rPr>
              <a:t> </a:t>
            </a:r>
            <a:r>
              <a:rPr lang="en-US" sz="1800" dirty="0"/>
              <a:t>suggests two answers: </a:t>
            </a:r>
            <a:r>
              <a:rPr lang="en-US" sz="1800" dirty="0">
                <a:latin typeface="Courier New" panose="02070309020205020404" pitchFamily="49" charset="0"/>
                <a:cs typeface="Courier New" panose="02070309020205020404" pitchFamily="49" charset="0"/>
              </a:rPr>
              <a:t>read</a:t>
            </a:r>
            <a:r>
              <a:rPr lang="en-US" sz="1800" dirty="0"/>
              <a:t> and </a:t>
            </a:r>
            <a:r>
              <a:rPr lang="en-US" sz="1800" dirty="0" err="1">
                <a:latin typeface="Courier New" panose="02070309020205020404" pitchFamily="49" charset="0"/>
                <a:cs typeface="Courier New" panose="02070309020205020404" pitchFamily="49" charset="0"/>
              </a:rPr>
              <a:t>readline</a:t>
            </a:r>
            <a:r>
              <a:rPr lang="en-US" sz="1800" dirty="0">
                <a:latin typeface="Courier New" panose="02070309020205020404" pitchFamily="49" charset="0"/>
                <a:cs typeface="Courier New" panose="02070309020205020404" pitchFamily="49" charset="0"/>
              </a:rPr>
              <a:t>: </a:t>
            </a:r>
          </a:p>
          <a:p>
            <a:pPr marL="400050" lvl="1" indent="0">
              <a:buNone/>
            </a:pPr>
            <a:r>
              <a:rPr lang="en-US" sz="1400" dirty="0">
                <a:latin typeface="Courier New" panose="02070309020205020404" pitchFamily="49" charset="0"/>
                <a:cs typeface="Courier New" panose="02070309020205020404" pitchFamily="49" charset="0"/>
              </a:rPr>
              <a:t>&gt;&gt; data = </a:t>
            </a:r>
            <a:r>
              <a:rPr lang="en-US" sz="1400" dirty="0" err="1">
                <a:latin typeface="Courier New" panose="02070309020205020404" pitchFamily="49" charset="0"/>
                <a:cs typeface="Courier New" panose="02070309020205020404" pitchFamily="49" charset="0"/>
              </a:rPr>
              <a:t>readline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ard</a:t>
            </a:r>
            <a:r>
              <a:rPr lang="en-US" sz="1400" dirty="0">
                <a:latin typeface="Courier New" panose="02070309020205020404" pitchFamily="49" charset="0"/>
                <a:cs typeface="Courier New" panose="02070309020205020404" pitchFamily="49" charset="0"/>
              </a:rPr>
              <a:t>)</a:t>
            </a:r>
          </a:p>
          <a:p>
            <a:pPr marL="400050" lvl="1" indent="0">
              <a:buNone/>
            </a:pPr>
            <a:r>
              <a:rPr lang="en-US" sz="1400" dirty="0">
                <a:latin typeface="Courier New" panose="02070309020205020404" pitchFamily="49" charset="0"/>
                <a:cs typeface="Courier New" panose="02070309020205020404" pitchFamily="49" charset="0"/>
              </a:rPr>
              <a:t>data = </a:t>
            </a:r>
          </a:p>
          <a:p>
            <a:pPr marL="400050" lvl="1" indent="0">
              <a:buNone/>
            </a:pPr>
            <a:r>
              <a:rPr lang="en-US" sz="1400" dirty="0">
                <a:latin typeface="Courier New" panose="02070309020205020404" pitchFamily="49" charset="0"/>
                <a:cs typeface="Courier New" panose="02070309020205020404" pitchFamily="49" charset="0"/>
              </a:rPr>
              <a:t>    "1023	374	99</a:t>
            </a:r>
          </a:p>
          <a:p>
            <a:pPr marL="400050" lvl="1" indent="0">
              <a:buNone/>
            </a:pPr>
            <a:r>
              <a:rPr lang="en-US" sz="1400" dirty="0">
                <a:latin typeface="Courier New" panose="02070309020205020404" pitchFamily="49" charset="0"/>
                <a:cs typeface="Courier New" panose="02070309020205020404" pitchFamily="49" charset="0"/>
              </a:rPr>
              <a:t> 	  "</a:t>
            </a:r>
          </a:p>
          <a:p>
            <a:r>
              <a:rPr lang="en-US" sz="1800" dirty="0"/>
              <a:t>That is promising – the data is a string of ascii characters, which can be turned into numbers by </a:t>
            </a:r>
          </a:p>
          <a:p>
            <a:pPr marL="400050" lvl="1" indent="0">
              <a:buNone/>
            </a:pPr>
            <a:r>
              <a:rPr lang="en-US" sz="1500" dirty="0">
                <a:latin typeface="Courier New" panose="02070309020205020404" pitchFamily="49" charset="0"/>
                <a:cs typeface="Courier New" panose="02070309020205020404" pitchFamily="49" charset="0"/>
              </a:rPr>
              <a:t>&gt;&gt; str2num(data)</a:t>
            </a:r>
          </a:p>
          <a:p>
            <a:pPr marL="400050" lvl="1" indent="0">
              <a:buNone/>
            </a:pPr>
            <a:r>
              <a:rPr lang="en-US" sz="1500" dirty="0" err="1">
                <a:latin typeface="Courier New" panose="02070309020205020404" pitchFamily="49" charset="0"/>
                <a:cs typeface="Courier New" panose="02070309020205020404" pitchFamily="49" charset="0"/>
              </a:rPr>
              <a:t>ans</a:t>
            </a:r>
            <a:r>
              <a:rPr lang="en-US" sz="1500" dirty="0">
                <a:latin typeface="Courier New" panose="02070309020205020404" pitchFamily="49" charset="0"/>
                <a:cs typeface="Courier New" panose="02070309020205020404" pitchFamily="49" charset="0"/>
              </a:rPr>
              <a:t> =</a:t>
            </a:r>
          </a:p>
          <a:p>
            <a:pPr marL="400050" lvl="1" indent="0">
              <a:buNone/>
            </a:pPr>
            <a:r>
              <a:rPr lang="en-US" sz="1500" dirty="0">
                <a:latin typeface="Courier New" panose="02070309020205020404" pitchFamily="49" charset="0"/>
                <a:cs typeface="Courier New" panose="02070309020205020404" pitchFamily="49" charset="0"/>
              </a:rPr>
              <a:t>        1023         374          99</a:t>
            </a:r>
          </a:p>
          <a:p>
            <a:r>
              <a:rPr lang="en-US" sz="1800" dirty="0"/>
              <a:t>But this one line, we’ll need to keep reading until the serial buffer is empty. </a:t>
            </a:r>
          </a:p>
          <a:p>
            <a:endParaRPr lang="en-US" sz="1800" dirty="0"/>
          </a:p>
        </p:txBody>
      </p:sp>
      <p:sp>
        <p:nvSpPr>
          <p:cNvPr id="4" name="Slide Number Placeholder 3">
            <a:extLst>
              <a:ext uri="{FF2B5EF4-FFF2-40B4-BE49-F238E27FC236}">
                <a16:creationId xmlns:a16="http://schemas.microsoft.com/office/drawing/2014/main" id="{7BF74EED-3198-3EED-11FF-EE35CA7C0F0B}"/>
              </a:ext>
            </a:extLst>
          </p:cNvPr>
          <p:cNvSpPr>
            <a:spLocks noGrp="1"/>
          </p:cNvSpPr>
          <p:nvPr>
            <p:ph type="sldNum" sz="quarter" idx="12"/>
          </p:nvPr>
        </p:nvSpPr>
        <p:spPr/>
        <p:txBody>
          <a:bodyPr/>
          <a:lstStyle/>
          <a:p>
            <a:fld id="{002C0F9A-4125-8B4D-86A9-E0D40D050B7B}" type="slidenum">
              <a:rPr lang="en-US" smtClean="0"/>
              <a:t>31</a:t>
            </a:fld>
            <a:endParaRPr lang="en-US"/>
          </a:p>
        </p:txBody>
      </p:sp>
    </p:spTree>
    <p:extLst>
      <p:ext uri="{BB962C8B-B14F-4D97-AF65-F5344CB8AC3E}">
        <p14:creationId xmlns:p14="http://schemas.microsoft.com/office/powerpoint/2010/main" val="4268016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0AA5-DB09-D290-BC00-E7CF0066162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FED5657-A5A0-2B67-930F-236AF1CEF49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9C72B7-632F-AD5B-2C05-1F666334CC23}"/>
              </a:ext>
            </a:extLst>
          </p:cNvPr>
          <p:cNvSpPr>
            <a:spLocks noGrp="1"/>
          </p:cNvSpPr>
          <p:nvPr>
            <p:ph type="sldNum" sz="quarter" idx="12"/>
          </p:nvPr>
        </p:nvSpPr>
        <p:spPr/>
        <p:txBody>
          <a:bodyPr/>
          <a:lstStyle/>
          <a:p>
            <a:fld id="{002C0F9A-4125-8B4D-86A9-E0D40D050B7B}" type="slidenum">
              <a:rPr lang="en-US" smtClean="0"/>
              <a:t>32</a:t>
            </a:fld>
            <a:endParaRPr lang="en-US"/>
          </a:p>
        </p:txBody>
      </p:sp>
    </p:spTree>
    <p:extLst>
      <p:ext uri="{BB962C8B-B14F-4D97-AF65-F5344CB8AC3E}">
        <p14:creationId xmlns:p14="http://schemas.microsoft.com/office/powerpoint/2010/main" val="3455223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CC23-30EA-B74B-BB95-F43955421F26}"/>
              </a:ext>
            </a:extLst>
          </p:cNvPr>
          <p:cNvSpPr>
            <a:spLocks noGrp="1"/>
          </p:cNvSpPr>
          <p:nvPr>
            <p:ph type="title"/>
          </p:nvPr>
        </p:nvSpPr>
        <p:spPr>
          <a:xfrm>
            <a:off x="457200" y="0"/>
            <a:ext cx="8229600" cy="1143000"/>
          </a:xfrm>
        </p:spPr>
        <p:txBody>
          <a:bodyPr/>
          <a:lstStyle/>
          <a:p>
            <a:r>
              <a:rPr lang="en-US" dirty="0"/>
              <a:t>What next?</a:t>
            </a:r>
          </a:p>
        </p:txBody>
      </p:sp>
      <p:sp>
        <p:nvSpPr>
          <p:cNvPr id="3" name="Content Placeholder 2">
            <a:extLst>
              <a:ext uri="{FF2B5EF4-FFF2-40B4-BE49-F238E27FC236}">
                <a16:creationId xmlns:a16="http://schemas.microsoft.com/office/drawing/2014/main" id="{49F914FF-9E0B-974B-97A7-1A62E8383193}"/>
              </a:ext>
            </a:extLst>
          </p:cNvPr>
          <p:cNvSpPr>
            <a:spLocks noGrp="1"/>
          </p:cNvSpPr>
          <p:nvPr>
            <p:ph idx="1"/>
          </p:nvPr>
        </p:nvSpPr>
        <p:spPr>
          <a:xfrm>
            <a:off x="457200" y="1068849"/>
            <a:ext cx="8382000" cy="4525963"/>
          </a:xfrm>
        </p:spPr>
        <p:txBody>
          <a:bodyPr>
            <a:normAutofit fontScale="92500" lnSpcReduction="10000"/>
          </a:bodyPr>
          <a:lstStyle/>
          <a:p>
            <a:pPr marL="457200" indent="-457200">
              <a:buFont typeface="+mj-lt"/>
              <a:buAutoNum type="arabicPeriod"/>
            </a:pPr>
            <a:r>
              <a:rPr lang="en-US" sz="2400" dirty="0"/>
              <a:t>Continue automating data acquisition and control</a:t>
            </a:r>
          </a:p>
          <a:p>
            <a:pPr marL="914400" lvl="1" indent="-457200">
              <a:buFont typeface="+mj-lt"/>
              <a:buAutoNum type="arabicPeriod"/>
            </a:pPr>
            <a:r>
              <a:rPr lang="en-US" dirty="0"/>
              <a:t>Eliminate copy/paste from Arduino to </a:t>
            </a:r>
            <a:r>
              <a:rPr lang="en-US" dirty="0" err="1"/>
              <a:t>Matlab</a:t>
            </a:r>
            <a:r>
              <a:rPr lang="en-US" dirty="0"/>
              <a:t> – let’s automate communication between </a:t>
            </a:r>
            <a:r>
              <a:rPr lang="en-US" sz="2000" dirty="0"/>
              <a:t>Arduino and </a:t>
            </a:r>
            <a:r>
              <a:rPr lang="en-US" sz="2000" dirty="0" err="1"/>
              <a:t>Matlab</a:t>
            </a:r>
            <a:endParaRPr lang="en-US" sz="2000" dirty="0"/>
          </a:p>
          <a:p>
            <a:pPr marL="914400" lvl="1" indent="-457200">
              <a:buFont typeface="+mj-lt"/>
              <a:buAutoNum type="arabicPeriod"/>
            </a:pPr>
            <a:r>
              <a:rPr lang="en-US" sz="2000" dirty="0"/>
              <a:t>Automate turning R2 to vary the LM317 voltage – use the Arduino to control the </a:t>
            </a:r>
            <a:r>
              <a:rPr lang="en-US" sz="2000"/>
              <a:t>LM317 </a:t>
            </a:r>
          </a:p>
          <a:p>
            <a:pPr marL="514350" indent="-457200">
              <a:buFont typeface="+mj-lt"/>
              <a:buAutoNum type="arabicPeriod"/>
            </a:pPr>
            <a:r>
              <a:rPr lang="en-US" sz="2800"/>
              <a:t>Explore </a:t>
            </a:r>
            <a:r>
              <a:rPr lang="en-US" sz="2800" dirty="0"/>
              <a:t>AC … time varying voltages and signals, for the rest of the semester</a:t>
            </a:r>
          </a:p>
          <a:p>
            <a:pPr marL="914400" lvl="1" indent="-457200">
              <a:buFont typeface="+mj-lt"/>
              <a:buAutoNum type="arabicPeriod"/>
            </a:pPr>
            <a:r>
              <a:rPr lang="en-US" sz="2000" dirty="0"/>
              <a:t>Build a function generator</a:t>
            </a:r>
          </a:p>
          <a:p>
            <a:pPr marL="914400" lvl="1" indent="-457200">
              <a:buFont typeface="+mj-lt"/>
              <a:buAutoNum type="arabicPeriod"/>
            </a:pPr>
            <a:r>
              <a:rPr lang="en-US" sz="2000" dirty="0"/>
              <a:t>Construct an oscilloscope (in software) to display time-varying signals</a:t>
            </a:r>
          </a:p>
          <a:p>
            <a:pPr marL="914400" lvl="1" indent="-457200">
              <a:buFont typeface="+mj-lt"/>
              <a:buAutoNum type="arabicPeriod"/>
            </a:pPr>
            <a:r>
              <a:rPr lang="en-US" sz="2000" dirty="0"/>
              <a:t>Automate control of function generator’s frequency </a:t>
            </a:r>
          </a:p>
          <a:p>
            <a:pPr marL="457200" indent="-457200">
              <a:buFont typeface="+mj-lt"/>
              <a:buAutoNum type="arabicPeriod"/>
            </a:pPr>
            <a:r>
              <a:rPr lang="en-US" sz="2400" dirty="0"/>
              <a:t>We’ll mix up 1 and 2 because we’ll need some AC concepts to achieve 1.</a:t>
            </a:r>
          </a:p>
          <a:p>
            <a:pPr marL="457200" indent="-457200">
              <a:buFont typeface="+mj-lt"/>
              <a:buAutoNum type="arabicPeriod"/>
            </a:pPr>
            <a:r>
              <a:rPr lang="en-US" dirty="0"/>
              <a:t>Shall we do a Transistor Midterm first, to test our understanding??? </a:t>
            </a:r>
            <a:endParaRPr lang="en-US" sz="2400" dirty="0"/>
          </a:p>
          <a:p>
            <a:pPr marL="457200" indent="-457200">
              <a:buFont typeface="+mj-lt"/>
              <a:buAutoNum type="arabicPeriod"/>
            </a:pPr>
            <a:endParaRPr lang="en-US" sz="2400" dirty="0"/>
          </a:p>
        </p:txBody>
      </p:sp>
    </p:spTree>
    <p:extLst>
      <p:ext uri="{BB962C8B-B14F-4D97-AF65-F5344CB8AC3E}">
        <p14:creationId xmlns:p14="http://schemas.microsoft.com/office/powerpoint/2010/main" val="345192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79BF-7F72-0E1C-275E-701D55D89F57}"/>
              </a:ext>
            </a:extLst>
          </p:cNvPr>
          <p:cNvSpPr>
            <a:spLocks noGrp="1"/>
          </p:cNvSpPr>
          <p:nvPr>
            <p:ph type="title"/>
          </p:nvPr>
        </p:nvSpPr>
        <p:spPr/>
        <p:txBody>
          <a:bodyPr/>
          <a:lstStyle/>
          <a:p>
            <a:r>
              <a:rPr lang="en-US" dirty="0"/>
              <a:t>Does anyone need help troubleshooting?</a:t>
            </a:r>
          </a:p>
        </p:txBody>
      </p:sp>
      <p:sp>
        <p:nvSpPr>
          <p:cNvPr id="3" name="Content Placeholder 2">
            <a:extLst>
              <a:ext uri="{FF2B5EF4-FFF2-40B4-BE49-F238E27FC236}">
                <a16:creationId xmlns:a16="http://schemas.microsoft.com/office/drawing/2014/main" id="{3991F132-C77C-0085-1DDA-B65AA29F6B33}"/>
              </a:ext>
            </a:extLst>
          </p:cNvPr>
          <p:cNvSpPr>
            <a:spLocks noGrp="1"/>
          </p:cNvSpPr>
          <p:nvPr>
            <p:ph idx="1"/>
          </p:nvPr>
        </p:nvSpPr>
        <p:spPr/>
        <p:txBody>
          <a:bodyPr/>
          <a:lstStyle/>
          <a:p>
            <a:r>
              <a:rPr lang="en-US" dirty="0"/>
              <a:t>You do if your power supply isn’t working right now … </a:t>
            </a:r>
          </a:p>
        </p:txBody>
      </p:sp>
    </p:spTree>
    <p:extLst>
      <p:ext uri="{BB962C8B-B14F-4D97-AF65-F5344CB8AC3E}">
        <p14:creationId xmlns:p14="http://schemas.microsoft.com/office/powerpoint/2010/main" val="14384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point of a lab?</a:t>
            </a:r>
          </a:p>
        </p:txBody>
      </p:sp>
      <p:sp>
        <p:nvSpPr>
          <p:cNvPr id="3" name="Content Placeholder 2"/>
          <p:cNvSpPr>
            <a:spLocks noGrp="1"/>
          </p:cNvSpPr>
          <p:nvPr>
            <p:ph idx="1"/>
          </p:nvPr>
        </p:nvSpPr>
        <p:spPr/>
        <p:txBody>
          <a:bodyPr/>
          <a:lstStyle/>
          <a:p>
            <a:r>
              <a:rPr lang="en-US" dirty="0"/>
              <a:t>To reveal some facts about Nature</a:t>
            </a:r>
          </a:p>
          <a:p>
            <a:r>
              <a:rPr lang="en-US" dirty="0"/>
              <a:t>Demonstrate or validate some techniques</a:t>
            </a:r>
          </a:p>
          <a:p>
            <a:r>
              <a:rPr lang="en-US" dirty="0"/>
              <a:t>You are being equipped with </a:t>
            </a:r>
            <a:r>
              <a:rPr lang="en-US" i="1" dirty="0"/>
              <a:t>tools</a:t>
            </a:r>
            <a:r>
              <a:rPr lang="en-US" dirty="0"/>
              <a:t> to … </a:t>
            </a:r>
          </a:p>
          <a:p>
            <a:pPr lvl="1"/>
            <a:r>
              <a:rPr lang="en-US" dirty="0"/>
              <a:t>Troubleshoot and fix why something isn’t working as it should</a:t>
            </a:r>
          </a:p>
          <a:p>
            <a:pPr lvl="1"/>
            <a:r>
              <a:rPr lang="en-US" dirty="0"/>
              <a:t>Make devices with new functionalities</a:t>
            </a:r>
          </a:p>
          <a:p>
            <a:pPr lvl="1"/>
            <a:r>
              <a:rPr lang="en-US" dirty="0"/>
              <a:t>Discover new things</a:t>
            </a:r>
          </a:p>
        </p:txBody>
      </p:sp>
      <p:sp>
        <p:nvSpPr>
          <p:cNvPr id="5" name="Slide Number Placeholder 4">
            <a:extLst>
              <a:ext uri="{FF2B5EF4-FFF2-40B4-BE49-F238E27FC236}">
                <a16:creationId xmlns:a16="http://schemas.microsoft.com/office/drawing/2014/main" id="{EE543CD3-829E-B94E-87F2-FEC730782C66}"/>
              </a:ext>
            </a:extLst>
          </p:cNvPr>
          <p:cNvSpPr>
            <a:spLocks noGrp="1"/>
          </p:cNvSpPr>
          <p:nvPr>
            <p:ph type="sldNum" sz="quarter" idx="12"/>
          </p:nvPr>
        </p:nvSpPr>
        <p:spPr/>
        <p:txBody>
          <a:bodyPr/>
          <a:lstStyle/>
          <a:p>
            <a:fld id="{002C0F9A-4125-8B4D-86A9-E0D40D050B7B}" type="slidenum">
              <a:rPr lang="en-US" smtClean="0"/>
              <a:t>5</a:t>
            </a:fld>
            <a:endParaRPr lang="en-US"/>
          </a:p>
        </p:txBody>
      </p:sp>
    </p:spTree>
    <p:extLst>
      <p:ext uri="{BB962C8B-B14F-4D97-AF65-F5344CB8AC3E}">
        <p14:creationId xmlns:p14="http://schemas.microsoft.com/office/powerpoint/2010/main" val="41815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B6FD-EC6E-2E49-9E32-BFA40423FE8F}"/>
              </a:ext>
            </a:extLst>
          </p:cNvPr>
          <p:cNvSpPr>
            <a:spLocks noGrp="1"/>
          </p:cNvSpPr>
          <p:nvPr>
            <p:ph type="title"/>
          </p:nvPr>
        </p:nvSpPr>
        <p:spPr/>
        <p:txBody>
          <a:bodyPr/>
          <a:lstStyle/>
          <a:p>
            <a:r>
              <a:rPr lang="en-US" dirty="0"/>
              <a:t>What are your most important tools?</a:t>
            </a:r>
          </a:p>
        </p:txBody>
      </p:sp>
      <p:sp>
        <p:nvSpPr>
          <p:cNvPr id="3" name="Content Placeholder 2">
            <a:extLst>
              <a:ext uri="{FF2B5EF4-FFF2-40B4-BE49-F238E27FC236}">
                <a16:creationId xmlns:a16="http://schemas.microsoft.com/office/drawing/2014/main" id="{4E52E1E1-2041-6F40-9143-AB2A5CCFBE2B}"/>
              </a:ext>
            </a:extLst>
          </p:cNvPr>
          <p:cNvSpPr>
            <a:spLocks noGrp="1"/>
          </p:cNvSpPr>
          <p:nvPr>
            <p:ph idx="1"/>
          </p:nvPr>
        </p:nvSpPr>
        <p:spPr/>
        <p:txBody>
          <a:bodyPr>
            <a:normAutofit lnSpcReduction="10000"/>
          </a:bodyPr>
          <a:lstStyle/>
          <a:p>
            <a:r>
              <a:rPr lang="en-US" dirty="0"/>
              <a:t>Reductionism – the skill to systematically break tasks down into smaller pieces that don’t overwhelm you</a:t>
            </a:r>
          </a:p>
          <a:p>
            <a:r>
              <a:rPr lang="en-US" dirty="0"/>
              <a:t>Observational/experimental skills, attention to detail, so you can see and understand what’s in front of you</a:t>
            </a:r>
          </a:p>
          <a:p>
            <a:pPr lvl="1"/>
            <a:r>
              <a:rPr lang="en-US" dirty="0"/>
              <a:t>Learn to see and interpret subtle signs </a:t>
            </a:r>
          </a:p>
          <a:p>
            <a:pPr lvl="1"/>
            <a:r>
              <a:rPr lang="en-US" dirty="0"/>
              <a:t>Nature rarely reveals her secrets easily … </a:t>
            </a:r>
          </a:p>
          <a:p>
            <a:pPr lvl="1"/>
            <a:r>
              <a:rPr lang="en-US" dirty="0"/>
              <a:t>“The job of a scientist is to listen carefully to nature, not to tell nature how to behave.” – Richard Feynman</a:t>
            </a:r>
          </a:p>
          <a:p>
            <a:r>
              <a:rPr lang="en-US" dirty="0"/>
              <a:t>Creativity to come up with hypotheses and tests to narrow (reduce) your uncertainties</a:t>
            </a:r>
          </a:p>
          <a:p>
            <a:r>
              <a:rPr lang="en-US" dirty="0"/>
              <a:t>Intelligence, organization, and perseverance to put the pieces back together and build a working whole</a:t>
            </a:r>
          </a:p>
          <a:p>
            <a:r>
              <a:rPr lang="en-US" dirty="0"/>
              <a:t>… </a:t>
            </a:r>
          </a:p>
        </p:txBody>
      </p:sp>
      <p:sp>
        <p:nvSpPr>
          <p:cNvPr id="5" name="Slide Number Placeholder 4">
            <a:extLst>
              <a:ext uri="{FF2B5EF4-FFF2-40B4-BE49-F238E27FC236}">
                <a16:creationId xmlns:a16="http://schemas.microsoft.com/office/drawing/2014/main" id="{634D1391-00CA-E242-B1EE-51BC9CB33454}"/>
              </a:ext>
            </a:extLst>
          </p:cNvPr>
          <p:cNvSpPr>
            <a:spLocks noGrp="1"/>
          </p:cNvSpPr>
          <p:nvPr>
            <p:ph type="sldNum" sz="quarter" idx="12"/>
          </p:nvPr>
        </p:nvSpPr>
        <p:spPr/>
        <p:txBody>
          <a:bodyPr/>
          <a:lstStyle/>
          <a:p>
            <a:fld id="{002C0F9A-4125-8B4D-86A9-E0D40D050B7B}" type="slidenum">
              <a:rPr lang="en-US" smtClean="0"/>
              <a:t>6</a:t>
            </a:fld>
            <a:endParaRPr lang="en-US"/>
          </a:p>
        </p:txBody>
      </p:sp>
    </p:spTree>
    <p:extLst>
      <p:ext uri="{BB962C8B-B14F-4D97-AF65-F5344CB8AC3E}">
        <p14:creationId xmlns:p14="http://schemas.microsoft.com/office/powerpoint/2010/main" val="415411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F286-B3A1-8FE4-8FF3-2C2BD105E0E9}"/>
              </a:ext>
            </a:extLst>
          </p:cNvPr>
          <p:cNvSpPr>
            <a:spLocks noGrp="1"/>
          </p:cNvSpPr>
          <p:nvPr>
            <p:ph type="title"/>
          </p:nvPr>
        </p:nvSpPr>
        <p:spPr/>
        <p:txBody>
          <a:bodyPr/>
          <a:lstStyle/>
          <a:p>
            <a:r>
              <a:rPr lang="en-US" dirty="0"/>
              <a:t>Questions on Lab Reports</a:t>
            </a:r>
          </a:p>
        </p:txBody>
      </p:sp>
      <p:sp>
        <p:nvSpPr>
          <p:cNvPr id="3" name="Content Placeholder 2">
            <a:extLst>
              <a:ext uri="{FF2B5EF4-FFF2-40B4-BE49-F238E27FC236}">
                <a16:creationId xmlns:a16="http://schemas.microsoft.com/office/drawing/2014/main" id="{1D5208BC-29C7-E2D8-447F-9CFC56AEE6B1}"/>
              </a:ext>
            </a:extLst>
          </p:cNvPr>
          <p:cNvSpPr>
            <a:spLocks noGrp="1"/>
          </p:cNvSpPr>
          <p:nvPr>
            <p:ph idx="1"/>
          </p:nvPr>
        </p:nvSpPr>
        <p:spPr/>
        <p:txBody>
          <a:bodyPr/>
          <a:lstStyle/>
          <a:p>
            <a:r>
              <a:rPr lang="en-US" dirty="0"/>
              <a:t>Should the LM317 schematic be in future lab reports?</a:t>
            </a:r>
          </a:p>
          <a:p>
            <a:pPr lvl="1"/>
            <a:r>
              <a:rPr lang="en-US" dirty="0"/>
              <a:t>I don’t think so … each report has it’s objectives (e.g., automating </a:t>
            </a:r>
            <a:r>
              <a:rPr lang="en-US" dirty="0" err="1"/>
              <a:t>i</a:t>
            </a:r>
            <a:r>
              <a:rPr lang="en-US" dirty="0"/>
              <a:t>-v curves, measuring </a:t>
            </a:r>
            <a:r>
              <a:rPr lang="en-US" dirty="0" err="1"/>
              <a:t>hfe</a:t>
            </a:r>
            <a:r>
              <a:rPr lang="en-US" dirty="0"/>
              <a:t>, …) and the LM317 schematic is “under the hood”</a:t>
            </a:r>
          </a:p>
          <a:p>
            <a:pPr lvl="1"/>
            <a:r>
              <a:rPr lang="en-US" dirty="0"/>
              <a:t>You can mention in the Methods that a ”variable DC power supply was used, and footnote the LM317 lab report</a:t>
            </a:r>
          </a:p>
          <a:p>
            <a:pPr lvl="1"/>
            <a:r>
              <a:rPr lang="en-US" dirty="0"/>
              <a:t>Your final “project” is a portfolio of your lab reports, edited, corrected, redone if necessary (thanks to automation, that’s not so hard), so the referenced report will be nearby</a:t>
            </a:r>
          </a:p>
        </p:txBody>
      </p:sp>
    </p:spTree>
    <p:extLst>
      <p:ext uri="{BB962C8B-B14F-4D97-AF65-F5344CB8AC3E}">
        <p14:creationId xmlns:p14="http://schemas.microsoft.com/office/powerpoint/2010/main" val="327202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044-1CDF-030E-C25B-FDB7FC127660}"/>
              </a:ext>
            </a:extLst>
          </p:cNvPr>
          <p:cNvSpPr>
            <a:spLocks noGrp="1"/>
          </p:cNvSpPr>
          <p:nvPr>
            <p:ph type="title"/>
          </p:nvPr>
        </p:nvSpPr>
        <p:spPr/>
        <p:txBody>
          <a:bodyPr/>
          <a:lstStyle/>
          <a:p>
            <a:r>
              <a:rPr lang="en-US" dirty="0"/>
              <a:t>Let’s confront misconceptions</a:t>
            </a:r>
          </a:p>
        </p:txBody>
      </p:sp>
      <p:sp>
        <p:nvSpPr>
          <p:cNvPr id="3" name="Content Placeholder 2">
            <a:extLst>
              <a:ext uri="{FF2B5EF4-FFF2-40B4-BE49-F238E27FC236}">
                <a16:creationId xmlns:a16="http://schemas.microsoft.com/office/drawing/2014/main" id="{98951429-2CB3-E08D-10DC-80F08F181C70}"/>
              </a:ext>
            </a:extLst>
          </p:cNvPr>
          <p:cNvSpPr>
            <a:spLocks noGrp="1"/>
          </p:cNvSpPr>
          <p:nvPr>
            <p:ph idx="1"/>
          </p:nvPr>
        </p:nvSpPr>
        <p:spPr/>
        <p:txBody>
          <a:bodyPr>
            <a:normAutofit lnSpcReduction="10000"/>
          </a:bodyPr>
          <a:lstStyle/>
          <a:p>
            <a:pPr marL="0" indent="0">
              <a:buNone/>
            </a:pPr>
            <a:r>
              <a:rPr lang="en-US" sz="1800" b="1" dirty="0">
                <a:effectLst/>
                <a:latin typeface="TimesNewRomanPS"/>
              </a:rPr>
              <a:t>From the syllabus: </a:t>
            </a:r>
          </a:p>
          <a:p>
            <a:pPr marL="0" indent="0">
              <a:buNone/>
            </a:pPr>
            <a:r>
              <a:rPr lang="en-US" sz="1800" b="1" dirty="0">
                <a:effectLst/>
                <a:latin typeface="Times" pitchFamily="2" charset="0"/>
              </a:rPr>
              <a:t>Prerequisites: </a:t>
            </a:r>
            <a:r>
              <a:rPr lang="en-US" sz="1800" dirty="0">
                <a:effectLst/>
                <a:latin typeface="Times" pitchFamily="2" charset="0"/>
              </a:rPr>
              <a:t>Phys 101 or 201: introduction to physics and calculus. </a:t>
            </a:r>
            <a:endParaRPr lang="en-US" sz="1400" dirty="0">
              <a:effectLst/>
            </a:endParaRPr>
          </a:p>
          <a:p>
            <a:pPr marL="0" indent="0">
              <a:buNone/>
            </a:pPr>
            <a:r>
              <a:rPr lang="en-US" sz="1400" b="1" dirty="0">
                <a:latin typeface="TimesNewRomanPS"/>
              </a:rPr>
              <a:t>…</a:t>
            </a:r>
            <a:r>
              <a:rPr lang="en-US" sz="1400" dirty="0">
                <a:solidFill>
                  <a:srgbClr val="FF0000"/>
                </a:solidFill>
                <a:latin typeface="TimesNewRomanPS"/>
              </a:rPr>
              <a:t> [</a:t>
            </a:r>
            <a:r>
              <a:rPr lang="en-US" sz="1400" dirty="0">
                <a:solidFill>
                  <a:srgbClr val="FF0000"/>
                </a:solidFill>
                <a:latin typeface="TimesNewRomanPS"/>
                <a:sym typeface="Wingdings" pitchFamily="2" charset="2"/>
              </a:rPr>
              <a:t> we started with a review of this … but perhaps you didn’t take it seriously enough?]</a:t>
            </a:r>
            <a:endParaRPr lang="en-US" sz="1800" dirty="0">
              <a:solidFill>
                <a:srgbClr val="FF0000"/>
              </a:solidFill>
              <a:latin typeface="TimesNewRomanPS"/>
            </a:endParaRPr>
          </a:p>
          <a:p>
            <a:pPr marL="0" indent="0">
              <a:buNone/>
            </a:pPr>
            <a:r>
              <a:rPr lang="en-US" sz="1800" b="1" dirty="0">
                <a:effectLst/>
                <a:latin typeface="TimesNewRomanPS"/>
              </a:rPr>
              <a:t>Student Learning Outcomes</a:t>
            </a:r>
            <a:endParaRPr lang="en-US" dirty="0"/>
          </a:p>
          <a:p>
            <a:pPr>
              <a:buFont typeface="Arial" panose="020B0604020202020204" pitchFamily="34" charset="0"/>
              <a:buChar char="•"/>
            </a:pPr>
            <a:r>
              <a:rPr lang="en-US" sz="1800" dirty="0">
                <a:effectLst/>
                <a:latin typeface="Times" pitchFamily="2" charset="0"/>
              </a:rPr>
              <a:t>understand the basic principles, concepts, and languages of analog and digital electronics </a:t>
            </a:r>
          </a:p>
          <a:p>
            <a:pPr>
              <a:buFont typeface="Arial" panose="020B0604020202020204" pitchFamily="34" charset="0"/>
              <a:buChar char="•"/>
            </a:pPr>
            <a:r>
              <a:rPr lang="en-US" sz="1800" i="1" dirty="0">
                <a:effectLst/>
                <a:latin typeface="Times" pitchFamily="2" charset="0"/>
              </a:rPr>
              <a:t>start to think like electrons behave </a:t>
            </a:r>
            <a:endParaRPr lang="en-US" sz="1800" dirty="0">
              <a:effectLst/>
              <a:latin typeface="Times" pitchFamily="2" charset="0"/>
            </a:endParaRPr>
          </a:p>
          <a:p>
            <a:pPr>
              <a:buFont typeface="Arial" panose="020B0604020202020204" pitchFamily="34" charset="0"/>
              <a:buChar char="•"/>
            </a:pPr>
            <a:r>
              <a:rPr lang="en-US" sz="1800" dirty="0">
                <a:effectLst/>
                <a:latin typeface="Times" pitchFamily="2" charset="0"/>
              </a:rPr>
              <a:t>learn about common electronic components and how to build circuits with them </a:t>
            </a:r>
          </a:p>
          <a:p>
            <a:pPr>
              <a:buFont typeface="Arial" panose="020B0604020202020204" pitchFamily="34" charset="0"/>
              <a:buChar char="•"/>
            </a:pPr>
            <a:r>
              <a:rPr lang="en-US" sz="1800" dirty="0">
                <a:effectLst/>
                <a:latin typeface="Times" pitchFamily="2" charset="0"/>
              </a:rPr>
              <a:t>understand and use schematic diagrams and component data sheets, EDA tools (free Eagle software); and (free) </a:t>
            </a:r>
            <a:r>
              <a:rPr lang="en-US" sz="1800" dirty="0" err="1">
                <a:effectLst/>
                <a:latin typeface="Times" pitchFamily="2" charset="0"/>
              </a:rPr>
              <a:t>Matlab</a:t>
            </a:r>
            <a:r>
              <a:rPr lang="en-US" sz="1800" dirty="0">
                <a:effectLst/>
                <a:latin typeface="Times" pitchFamily="2" charset="0"/>
              </a:rPr>
              <a:t> to analyze data and automate experiments and more. </a:t>
            </a:r>
          </a:p>
          <a:p>
            <a:pPr>
              <a:buFont typeface="Arial" panose="020B0604020202020204" pitchFamily="34" charset="0"/>
              <a:buChar char="•"/>
            </a:pPr>
            <a:r>
              <a:rPr lang="en-US" sz="1800" dirty="0">
                <a:effectLst/>
                <a:latin typeface="Times" pitchFamily="2" charset="0"/>
              </a:rPr>
              <a:t>use electronic test equipment including multimeter, </a:t>
            </a:r>
            <a:r>
              <a:rPr lang="en-US" sz="1800" strike="sngStrike" dirty="0">
                <a:solidFill>
                  <a:srgbClr val="FF0000"/>
                </a:solidFill>
                <a:effectLst/>
                <a:latin typeface="Times" pitchFamily="2" charset="0"/>
              </a:rPr>
              <a:t>oscilloscope</a:t>
            </a:r>
            <a:r>
              <a:rPr lang="en-US" sz="1800" dirty="0">
                <a:effectLst/>
                <a:latin typeface="Times" pitchFamily="2" charset="0"/>
              </a:rPr>
              <a:t>, signal generator, power supply </a:t>
            </a:r>
          </a:p>
          <a:p>
            <a:pPr>
              <a:buFont typeface="Arial" panose="020B0604020202020204" pitchFamily="34" charset="0"/>
              <a:buChar char="•"/>
            </a:pPr>
            <a:r>
              <a:rPr lang="en-US" sz="1800" dirty="0">
                <a:effectLst/>
                <a:latin typeface="Times" pitchFamily="2" charset="0"/>
              </a:rPr>
              <a:t>appreciate the role of electronics in data acquisition, metrology, and control in other fields </a:t>
            </a:r>
          </a:p>
          <a:p>
            <a:pPr>
              <a:buFont typeface="Arial" panose="020B0604020202020204" pitchFamily="34" charset="0"/>
              <a:buChar char="•"/>
            </a:pPr>
            <a:r>
              <a:rPr lang="en-US" sz="1800" dirty="0">
                <a:solidFill>
                  <a:srgbClr val="FF0000"/>
                </a:solidFill>
                <a:effectLst/>
                <a:latin typeface="Times" pitchFamily="2" charset="0"/>
              </a:rPr>
              <a:t>Automate experiments, measurements, data acquisition, data analysis, and report generation. </a:t>
            </a:r>
            <a:endParaRPr lang="en-US" sz="1800" dirty="0">
              <a:solidFill>
                <a:srgbClr val="FF0000"/>
              </a:solidFill>
              <a:effectLst/>
              <a:latin typeface="SymbolMT"/>
            </a:endParaRPr>
          </a:p>
        </p:txBody>
      </p:sp>
    </p:spTree>
    <p:extLst>
      <p:ext uri="{BB962C8B-B14F-4D97-AF65-F5344CB8AC3E}">
        <p14:creationId xmlns:p14="http://schemas.microsoft.com/office/powerpoint/2010/main" val="1430104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044-1CDF-030E-C25B-FDB7FC127660}"/>
              </a:ext>
            </a:extLst>
          </p:cNvPr>
          <p:cNvSpPr>
            <a:spLocks noGrp="1"/>
          </p:cNvSpPr>
          <p:nvPr>
            <p:ph type="title"/>
          </p:nvPr>
        </p:nvSpPr>
        <p:spPr/>
        <p:txBody>
          <a:bodyPr/>
          <a:lstStyle/>
          <a:p>
            <a:r>
              <a:rPr lang="en-US" dirty="0"/>
              <a:t>Let’s confront misconceptions</a:t>
            </a:r>
          </a:p>
        </p:txBody>
      </p:sp>
      <p:sp>
        <p:nvSpPr>
          <p:cNvPr id="3" name="Content Placeholder 2">
            <a:extLst>
              <a:ext uri="{FF2B5EF4-FFF2-40B4-BE49-F238E27FC236}">
                <a16:creationId xmlns:a16="http://schemas.microsoft.com/office/drawing/2014/main" id="{98951429-2CB3-E08D-10DC-80F08F181C70}"/>
              </a:ext>
            </a:extLst>
          </p:cNvPr>
          <p:cNvSpPr>
            <a:spLocks noGrp="1"/>
          </p:cNvSpPr>
          <p:nvPr>
            <p:ph idx="1"/>
          </p:nvPr>
        </p:nvSpPr>
        <p:spPr/>
        <p:txBody>
          <a:bodyPr/>
          <a:lstStyle/>
          <a:p>
            <a:pPr marL="0" indent="0">
              <a:buNone/>
            </a:pPr>
            <a:r>
              <a:rPr lang="en-US" sz="1800" b="1" dirty="0">
                <a:effectLst/>
                <a:latin typeface="TimesNewRomanPS"/>
              </a:rPr>
              <a:t>From the syllabus: </a:t>
            </a:r>
          </a:p>
          <a:p>
            <a:pPr marL="0" indent="0">
              <a:buNone/>
            </a:pPr>
            <a:r>
              <a:rPr lang="en-US" sz="1800" b="1" dirty="0">
                <a:effectLst/>
                <a:latin typeface="TimesNewRomanPS"/>
              </a:rPr>
              <a:t>Seeking help</a:t>
            </a:r>
          </a:p>
          <a:p>
            <a:pPr marL="0" indent="0">
              <a:buNone/>
            </a:pPr>
            <a:r>
              <a:rPr lang="en-US" sz="1400" dirty="0">
                <a:effectLst/>
                <a:latin typeface="TimesNewRomanPS"/>
              </a:rPr>
              <a:t>This subject isn’t easy. We have no natural, innate experience with the behavior of weak electricity in exotic (i.e., semiconductor) materials. Your prior experience with gravity, weather, etc. doesn’t apply. So open your mind to unlearning and learning new ways of thinking. Open your mind to being wrong. Share your thinking with other students – speaking about it helps you rewire your brain.</a:t>
            </a:r>
          </a:p>
          <a:p>
            <a:pPr marL="0" indent="0">
              <a:buNone/>
            </a:pPr>
            <a:r>
              <a:rPr lang="en-US" sz="1400" dirty="0">
                <a:effectLst/>
                <a:latin typeface="TimesNewRomanPS"/>
              </a:rPr>
              <a:t>Many of the labs will involve building your own test equipment (a power supply and function generator). This electronic apparatus will be yours to keep after the semester (you keep the toolbox too). Subsequent labs will thus depend on previous ones. Getting these circuits working is not optional, it’s required. After staring at the circuits for hours and they refuse to comply, another set of eyes maybe necessary. Seek help from (and be available to help) your classmates. The STEM Center and LRC offer tutoring and help. If you don’t ask for a TA, then we won’t get one ... if there is demand, the University will pay a former student to take on this role – so asking for help now might also create a job opportunity for you in the future. Two lab techs may have time to help you, but respect that they are busy: maximilian.seligman220@myci.csuci.edu and </a:t>
            </a:r>
            <a:r>
              <a:rPr lang="en-US" sz="1400" dirty="0" err="1">
                <a:effectLst/>
                <a:latin typeface="TimesNewRomanPS"/>
              </a:rPr>
              <a:t>theo.porche@csuci.edu</a:t>
            </a:r>
            <a:r>
              <a:rPr lang="en-US" sz="1400" dirty="0">
                <a:effectLst/>
                <a:latin typeface="TimesNewRomanPS"/>
              </a:rPr>
              <a:t> support Mechatronics and Physics. Finally, email me and we can set up a Zoom if you can’t make my Student Hours on Zoom. If you’re troubleshooting a circuit, have some good photos of it to</a:t>
            </a:r>
          </a:p>
        </p:txBody>
      </p:sp>
    </p:spTree>
    <p:extLst>
      <p:ext uri="{BB962C8B-B14F-4D97-AF65-F5344CB8AC3E}">
        <p14:creationId xmlns:p14="http://schemas.microsoft.com/office/powerpoint/2010/main" val="2195255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asnowBlank.potx" id="{62619203-1747-D545-B36F-A116FEAD048A}" vid="{1ABB47EB-3DCA-6B45-91B7-5ACE678095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10488</TotalTime>
  <Words>3773</Words>
  <Application>Microsoft Macintosh PowerPoint</Application>
  <PresentationFormat>On-screen Show (4:3)</PresentationFormat>
  <Paragraphs>335</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Courier New</vt:lpstr>
      <vt:lpstr>Lato Extended</vt:lpstr>
      <vt:lpstr>Symbol</vt:lpstr>
      <vt:lpstr>SymbolMT</vt:lpstr>
      <vt:lpstr>Times</vt:lpstr>
      <vt:lpstr>Times New Roman</vt:lpstr>
      <vt:lpstr>TimesNewRomanPS</vt:lpstr>
      <vt:lpstr>Office Theme</vt:lpstr>
      <vt:lpstr>Troubleshooting</vt:lpstr>
      <vt:lpstr>Today’s Goals</vt:lpstr>
      <vt:lpstr>Final Portfolio</vt:lpstr>
      <vt:lpstr>Does anyone need help troubleshooting?</vt:lpstr>
      <vt:lpstr>What’s the point of a lab?</vt:lpstr>
      <vt:lpstr>What are your most important tools?</vt:lpstr>
      <vt:lpstr>Questions on Lab Reports</vt:lpstr>
      <vt:lpstr>Let’s confront misconceptions</vt:lpstr>
      <vt:lpstr>Let’s confront misconceptions</vt:lpstr>
      <vt:lpstr>Let’s confront misconceptions</vt:lpstr>
      <vt:lpstr>Schematics</vt:lpstr>
      <vt:lpstr>Schematic hints</vt:lpstr>
      <vt:lpstr>DC Power Supply Lab Comments</vt:lpstr>
      <vt:lpstr>DC Power Supply Lab Comments</vt:lpstr>
      <vt:lpstr>Revisiting the i-v lab</vt:lpstr>
      <vt:lpstr>Revisiting the i-v lab</vt:lpstr>
      <vt:lpstr>Checked and doublechecked … </vt:lpstr>
      <vt:lpstr>Troubleshooting cont’d … </vt:lpstr>
      <vt:lpstr>Trouble found … reflecting</vt:lpstr>
      <vt:lpstr>Another tool … </vt:lpstr>
      <vt:lpstr>Unwrapping this adventure</vt:lpstr>
      <vt:lpstr>Questions? Comments?</vt:lpstr>
      <vt:lpstr>PowerPoint Presentation</vt:lpstr>
      <vt:lpstr>What next?</vt:lpstr>
      <vt:lpstr>Arduino meets Matlab</vt:lpstr>
      <vt:lpstr>Serial ports cannot be shared</vt:lpstr>
      <vt:lpstr>Arduino meets Matlab</vt:lpstr>
      <vt:lpstr>Arduino meets Matlab</vt:lpstr>
      <vt:lpstr>Arduino meets Matlab</vt:lpstr>
      <vt:lpstr>Arduino meets Matlab</vt:lpstr>
      <vt:lpstr>Arduino meets Matlab</vt:lpstr>
      <vt:lpstr>PowerPoint Presentation</vt:lpstr>
      <vt:lpstr>What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I-V Lab </dc:title>
  <dc:creator>Rasnow, Brian K.</dc:creator>
  <cp:lastModifiedBy>Rasnow, Brian K.</cp:lastModifiedBy>
  <cp:revision>68</cp:revision>
  <dcterms:created xsi:type="dcterms:W3CDTF">2020-10-05T04:12:33Z</dcterms:created>
  <dcterms:modified xsi:type="dcterms:W3CDTF">2022-10-08T20:30:00Z</dcterms:modified>
</cp:coreProperties>
</file>